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3.png" ContentType="image/png"/>
  <Override PartName="/ppt/media/image4.png" ContentType="image/png"/>
  <Override PartName="/ppt/media/image1.png" ContentType="image/png"/>
  <Override PartName="/ppt/media/image5.png" ContentType="image/pn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charts/chart4.xml" ContentType="application/vnd.openxmlformats-officedocument.drawingml.chart+xml"/>
  <Override PartName="/ppt/charts/chart1.xml" ContentType="application/vnd.openxmlformats-officedocument.drawingml.chart+xml"/>
  <Override PartName="/ppt/charts/chart5.xml" ContentType="application/vnd.openxmlformats-officedocument.drawingml.chart+xml"/>
  <Override PartName="/ppt/charts/chart2.xml" ContentType="application/vnd.openxmlformats-officedocument.drawingml.chart+xml"/>
  <Override PartName="/ppt/charts/chart6.xml" ContentType="application/vnd.openxmlformats-officedocument.drawingml.chart+xml"/>
  <Override PartName="/ppt/charts/chart3.xml" ContentType="application/vnd.openxmlformats-officedocument.drawingml.chart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18.xml" ContentType="application/vnd.openxmlformats-officedocument.presentationml.slide+xml"/>
  <Override PartName="/ppt/slides/slide14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1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9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17.xml" ContentType="application/vnd.openxmlformats-officedocument.presentationml.slide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7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6.xml.rels" ContentType="application/vnd.openxmlformats-package.relationships+xml"/>
  <Override PartName="/ppt/slides/_rels/slide11.xml.rels" ContentType="application/vnd.openxmlformats-package.relationships+xml"/>
  <Override PartName="/ppt/slides/_rels/slide15.xml.rels" ContentType="application/vnd.openxmlformats-package.relationships+xml"/>
  <Override PartName="/ppt/slides/_rels/slide10.xml.rels" ContentType="application/vnd.openxmlformats-package.relationships+xml"/>
  <Override PartName="/ppt/slides/_rels/slide14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3.xml.rels" ContentType="application/vnd.openxmlformats-package.relationships+xml"/>
  <Override PartName="/ppt/slides/_rels/slide7.xml.rels" ContentType="application/vnd.openxmlformats-package.relationships+xml"/>
  <Override PartName="/ppt/slides/_rels/slide20.xml.rels" ContentType="application/vnd.openxmlformats-package.relationships+xml"/>
  <Override PartName="/ppt/slides/_rels/slide19.xml.rels" ContentType="application/vnd.openxmlformats-package.relationships+xml"/>
  <Override PartName="/ppt/slides/_rels/slide2.xml.rels" ContentType="application/vnd.openxmlformats-package.relationships+xml"/>
  <Override PartName="/ppt/slides/_rels/slide6.xml.rels" ContentType="application/vnd.openxmlformats-package.relationships+xml"/>
  <Override PartName="/ppt/slides/_rels/slide18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
</Relationships>
</file>

<file path=ppt/charts/chart1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400">
                <a:solidFill>
                  <a:srgbClr val="808080"/>
                </a:solidFill>
                <a:latin typeface="Calibri"/>
              </a:rPr>
              <a:t>Sričių vidurkių palyginimas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ln>
              <a:noFill/>
            </a:ln>
          </c:spPr>
          <c:cat>
            <c:strRef>
              <c:f>categories</c:f>
              <c:strCache>
                <c:ptCount val="4"/>
                <c:pt idx="0">
                  <c:v>1 sritis. Rezultatai</c:v>
                </c:pt>
                <c:pt idx="1">
                  <c:v>2 sritis. Ugdymas(is) ir mokinių patirtys</c:v>
                </c:pt>
                <c:pt idx="2">
                  <c:v>3 sritis. Ugdymo aplinkos</c:v>
                </c:pt>
                <c:pt idx="3">
                  <c:v>4 sritis. Lyderystė ir vadyba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2.59</c:v>
                </c:pt>
                <c:pt idx="1">
                  <c:v>3.15</c:v>
                </c:pt>
                <c:pt idx="2">
                  <c:v>3.11</c:v>
                </c:pt>
                <c:pt idx="3">
                  <c:v>3.11</c:v>
                </c:pt>
              </c:numCache>
            </c:numRef>
          </c:val>
        </c:ser>
        <c:gapWidth val="75"/>
        <c:axId val="1881"/>
        <c:axId val="3046"/>
      </c:barChart>
      <c:catAx>
        <c:axId val="1881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80">
            <a:solidFill>
              <a:srgbClr val="bfbfbf"/>
            </a:solidFill>
            <a:round/>
          </a:ln>
        </c:spPr>
        <c:crossAx val="3046"/>
        <c:crossesAt val="0"/>
        <c:auto val="1"/>
        <c:lblAlgn val="ctr"/>
        <c:lblOffset val="100"/>
      </c:catAx>
      <c:valAx>
        <c:axId val="3046"/>
        <c:scaling>
          <c:orientation val="minMax"/>
          <c:min val="2"/>
        </c:scaling>
        <c:delete val="0"/>
        <c:axPos val="l"/>
        <c:majorGridlines>
          <c:spPr>
            <a:ln w="648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>
          <a:ln w="6480">
            <a:noFill/>
          </a:ln>
        </c:spPr>
        <c:crossAx val="1881"/>
        <c:crossesAt val="0"/>
      </c:valAx>
      <c:spPr>
        <a:noFill/>
        <a:ln>
          <a:noFill/>
        </a:ln>
      </c:spPr>
    </c:plotArea>
    <c:plotVisOnly val="1"/>
  </c:chart>
  <c:spPr>
    <a:noFill/>
    <a:ln>
      <a:noFill/>
    </a:ln>
  </c:spPr>
</c:chartSpace>
</file>

<file path=ppt/charts/chart2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400">
                <a:solidFill>
                  <a:srgbClr val="808080"/>
                </a:solidFill>
                <a:latin typeface="Calibri"/>
              </a:rPr>
              <a:t>1 sritis. Rezultatai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ln>
              <a:noFill/>
            </a:ln>
          </c:spPr>
          <c:cat>
            <c:strRef>
              <c:f>categories</c:f>
              <c:strCache>
                <c:ptCount val="2"/>
                <c:pt idx="0">
                  <c:v>1.1. Asmenybės branda</c:v>
                </c:pt>
                <c:pt idx="1">
                  <c:v>1.2. Pasiekimai ir pažanga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2.1875</c:v>
                </c:pt>
                <c:pt idx="1">
                  <c:v>3</c:v>
                </c:pt>
              </c:numCache>
            </c:numRef>
          </c:val>
        </c:ser>
        <c:gapWidth val="150"/>
        <c:axId val="26513"/>
        <c:axId val="31376"/>
      </c:barChart>
      <c:catAx>
        <c:axId val="26513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80">
            <a:solidFill>
              <a:srgbClr val="bfbfbf"/>
            </a:solidFill>
            <a:round/>
          </a:ln>
        </c:spPr>
        <c:crossAx val="31376"/>
        <c:crossesAt val="0"/>
        <c:auto val="1"/>
        <c:lblAlgn val="ctr"/>
        <c:lblOffset val="100"/>
      </c:catAx>
      <c:valAx>
        <c:axId val="31376"/>
        <c:scaling>
          <c:orientation val="minMax"/>
        </c:scaling>
        <c:delete val="0"/>
        <c:axPos val="l"/>
        <c:majorGridlines>
          <c:spPr>
            <a:ln w="648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>
          <a:ln w="6480">
            <a:noFill/>
          </a:ln>
        </c:spPr>
        <c:crossAx val="26513"/>
        <c:crossesAt val="0"/>
      </c:valAx>
      <c:spPr>
        <a:noFill/>
        <a:ln>
          <a:noFill/>
        </a:ln>
      </c:spPr>
    </c:plotArea>
    <c:plotVisOnly val="1"/>
  </c:chart>
  <c:spPr>
    <a:noFill/>
    <a:ln>
      <a:noFill/>
    </a:ln>
  </c:spPr>
</c:chartSpace>
</file>

<file path=ppt/charts/chart3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400">
                <a:solidFill>
                  <a:srgbClr val="808080"/>
                </a:solidFill>
                <a:latin typeface="Calibri"/>
              </a:rPr>
              <a:t>2 sritis. Ugdymas(is) ir mokinių patirtys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ln>
              <a:noFill/>
            </a:ln>
          </c:spPr>
          <c:cat>
            <c:strRef>
              <c:f>categories</c:f>
              <c:strCache>
                <c:ptCount val="4"/>
                <c:pt idx="0">
                  <c:v>2.1. Ugdymo planavimas</c:v>
                </c:pt>
                <c:pt idx="1">
                  <c:v>2.2 Vadovavimas mokymuisi</c:v>
                </c:pt>
                <c:pt idx="2">
                  <c:v>2.3. Mokymosi patirtys</c:v>
                </c:pt>
                <c:pt idx="3">
                  <c:v>2.4.Vertinimas ugdant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4"/>
                <c:pt idx="0">
                  <c:v>3.52</c:v>
                </c:pt>
                <c:pt idx="1">
                  <c:v>3.22</c:v>
                </c:pt>
                <c:pt idx="2">
                  <c:v>2.81</c:v>
                </c:pt>
                <c:pt idx="3">
                  <c:v>3.06</c:v>
                </c:pt>
              </c:numCache>
            </c:numRef>
          </c:val>
        </c:ser>
        <c:gapWidth val="75"/>
        <c:axId val="27071"/>
        <c:axId val="5402"/>
      </c:barChart>
      <c:catAx>
        <c:axId val="27071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80">
            <a:solidFill>
              <a:srgbClr val="bfbfbf"/>
            </a:solidFill>
            <a:round/>
          </a:ln>
        </c:spPr>
        <c:crossAx val="5402"/>
        <c:crossesAt val="0"/>
        <c:auto val="1"/>
        <c:lblAlgn val="ctr"/>
        <c:lblOffset val="100"/>
      </c:catAx>
      <c:valAx>
        <c:axId val="5402"/>
        <c:scaling>
          <c:orientation val="minMax"/>
        </c:scaling>
        <c:delete val="0"/>
        <c:axPos val="l"/>
        <c:majorGridlines>
          <c:spPr>
            <a:ln w="648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>
          <a:ln w="6480">
            <a:noFill/>
          </a:ln>
        </c:spPr>
        <c:crossAx val="27071"/>
        <c:crossesAt val="0"/>
      </c:valAx>
      <c:spPr>
        <a:noFill/>
        <a:ln>
          <a:noFill/>
        </a:ln>
      </c:spPr>
    </c:plotArea>
    <c:plotVisOnly val="1"/>
  </c:chart>
  <c:spPr>
    <a:noFill/>
    <a:ln>
      <a:noFill/>
    </a:ln>
  </c:spPr>
</c:chartSpace>
</file>

<file path=ppt/charts/chart4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400">
                <a:solidFill>
                  <a:srgbClr val="808080"/>
                </a:solidFill>
                <a:latin typeface="Calibri"/>
              </a:rPr>
              <a:t>3 sritis. Ugdymo aplinkos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ln>
              <a:noFill/>
            </a:ln>
          </c:spPr>
          <c:cat>
            <c:strRef>
              <c:f>categories</c:f>
              <c:strCache>
                <c:ptCount val="2"/>
                <c:pt idx="0">
                  <c:v>3.1. Įgalinanti mokytis fizinė aplinka</c:v>
                </c:pt>
                <c:pt idx="1">
                  <c:v>3.2. Mokymasis be sienų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"/>
                <c:pt idx="0">
                  <c:v>3.21</c:v>
                </c:pt>
                <c:pt idx="1">
                  <c:v>3</c:v>
                </c:pt>
              </c:numCache>
            </c:numRef>
          </c:val>
        </c:ser>
        <c:gapWidth val="75"/>
        <c:axId val="5124"/>
        <c:axId val="4421"/>
      </c:barChart>
      <c:catAx>
        <c:axId val="5124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80">
            <a:solidFill>
              <a:srgbClr val="bfbfbf"/>
            </a:solidFill>
            <a:round/>
          </a:ln>
        </c:spPr>
        <c:crossAx val="4421"/>
        <c:crossesAt val="0"/>
        <c:auto val="1"/>
        <c:lblAlgn val="ctr"/>
        <c:lblOffset val="100"/>
      </c:catAx>
      <c:valAx>
        <c:axId val="4421"/>
        <c:scaling>
          <c:orientation val="minMax"/>
        </c:scaling>
        <c:delete val="0"/>
        <c:axPos val="l"/>
        <c:majorGridlines>
          <c:spPr>
            <a:ln w="648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>
          <a:ln w="6480">
            <a:noFill/>
          </a:ln>
        </c:spPr>
        <c:crossAx val="5124"/>
        <c:crossesAt val="0"/>
      </c:valAx>
      <c:spPr>
        <a:noFill/>
        <a:ln>
          <a:noFill/>
        </a:ln>
      </c:spPr>
    </c:plotArea>
    <c:plotVisOnly val="1"/>
  </c:chart>
  <c:spPr>
    <a:noFill/>
    <a:ln>
      <a:noFill/>
    </a:ln>
  </c:spPr>
</c:chartSpace>
</file>

<file path=ppt/charts/chart5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b="1" sz="2400">
                <a:solidFill>
                  <a:srgbClr val="808080"/>
                </a:solidFill>
                <a:latin typeface="Calibri"/>
              </a:rPr>
              <a:t>4 sritis. Lyderystė ir vadyba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spPr>
            <a:ln>
              <a:noFill/>
            </a:ln>
          </c:spPr>
          <c:cat>
            <c:strRef>
              <c:f>categories</c:f>
              <c:strCache>
                <c:ptCount val="3"/>
                <c:pt idx="0">
                  <c:v>4.1. Mokyklos valdymas</c:v>
                </c:pt>
                <c:pt idx="1">
                  <c:v>4.2. Mokymasis ir veikimas komandomis</c:v>
                </c:pt>
                <c:pt idx="2">
                  <c:v>4.3. Asmeninis meistriškumas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3"/>
                <c:pt idx="0">
                  <c:v>3.1</c:v>
                </c:pt>
                <c:pt idx="1">
                  <c:v>2.83</c:v>
                </c:pt>
                <c:pt idx="2">
                  <c:v>3.41</c:v>
                </c:pt>
              </c:numCache>
            </c:numRef>
          </c:val>
        </c:ser>
        <c:gapWidth val="75"/>
        <c:axId val="29873"/>
        <c:axId val="7507"/>
      </c:barChart>
      <c:catAx>
        <c:axId val="29873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ln w="19080">
            <a:solidFill>
              <a:srgbClr val="bfbfbf"/>
            </a:solidFill>
            <a:round/>
          </a:ln>
        </c:spPr>
        <c:crossAx val="7507"/>
        <c:crossesAt val="0"/>
        <c:auto val="1"/>
        <c:lblAlgn val="ctr"/>
        <c:lblOffset val="100"/>
      </c:catAx>
      <c:valAx>
        <c:axId val="7507"/>
        <c:scaling>
          <c:orientation val="minMax"/>
        </c:scaling>
        <c:delete val="0"/>
        <c:axPos val="l"/>
        <c:majorGridlines>
          <c:spPr>
            <a:ln w="648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>
          <a:ln w="6480">
            <a:noFill/>
          </a:ln>
        </c:spPr>
        <c:crossAx val="29873"/>
        <c:crossesAt val="0"/>
      </c:valAx>
      <c:spPr>
        <a:noFill/>
        <a:ln>
          <a:noFill/>
        </a:ln>
      </c:spPr>
    </c:plotArea>
    <c:plotVisOnly val="1"/>
  </c:chart>
  <c:spPr>
    <a:noFill/>
    <a:ln>
      <a:noFill/>
    </a:ln>
  </c:spPr>
</c:chartSpace>
</file>

<file path=ppt/charts/chart6.xml><?xml version="1.0" encoding="utf-8"?>
<c:chartSpace xmlns:a="http://schemas.openxmlformats.org/drawingml/2006/main" xmlns:c="http://schemas.openxmlformats.org/drawingml/2006/chart" xmlns:r="http://schemas.openxmlformats.org/officeDocument/2006/relationships">
  <c:lang val="en-US"/>
  <c:chart>
    <c:title>
      <c:tx>
        <c:rich>
          <a:bodyPr/>
          <a:lstStyle/>
          <a:p>
            <a:pPr>
              <a:defRPr/>
            </a:pPr>
            <a:r>
              <a:rPr sz="1679">
                <a:solidFill>
                  <a:srgbClr val="595959"/>
                </a:solidFill>
                <a:latin typeface="Calibri"/>
              </a:rPr>
              <a:t>2019-2017 m.m. ir 2017-2018 m.m. rezultatų palyginimas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label 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5b9bd5"/>
            </a:solidFill>
            <a:ln w="28440">
              <a:solidFill>
                <a:srgbClr val="5b9bd5"/>
              </a:solidFill>
              <a:round/>
            </a:ln>
          </c:spPr>
          <c:marker>
            <c:symbol val="none"/>
          </c:marker>
          <c:dLbls>
            <c:dLbl>
              <c:idx val="0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3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4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5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6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7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8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9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0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1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2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3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4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5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6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7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8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9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0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1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2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3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4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</c:dLbls>
          <c:cat>
            <c:strRef>
              <c:f>categories</c:f>
              <c:strCache>
                <c:ptCount val="25"/>
                <c:pt idx="0">
                  <c:v>1.1.1.  Asmenybės tapsmas</c:v>
                </c:pt>
                <c:pt idx="1">
                  <c:v>1.2.1.  Mokinio pasiekimai ir pažanga</c:v>
                </c:pt>
                <c:pt idx="2">
                  <c:v>1.2.2.  Mokyklos pasiekimai ir pažanga</c:v>
                </c:pt>
                <c:pt idx="3">
                  <c:v>2.1.1.  Ugdymo tikslai</c:v>
                </c:pt>
                <c:pt idx="4">
                  <c:v>2.1.2.  Ugdymo planai ir tvarkaraščiai</c:v>
                </c:pt>
                <c:pt idx="5">
                  <c:v>2.1.3.  Orientavimasis į mokinių poreikius</c:v>
                </c:pt>
                <c:pt idx="6">
                  <c:v>2.2.1.  Mokymosi lūkesčiai ir mokinių skatinimas</c:v>
                </c:pt>
                <c:pt idx="7">
                  <c:v>2.2.2.  Mokymosi organizavimas</c:v>
                </c:pt>
                <c:pt idx="8">
                  <c:v>2.3.1.  Mokymasis</c:v>
                </c:pt>
                <c:pt idx="9">
                  <c:v>2.3.2.  Ugdymas mokyklos gyvenimu</c:v>
                </c:pt>
                <c:pt idx="10">
                  <c:v>2.4.1.  Vertinimas ugdymui</c:v>
                </c:pt>
                <c:pt idx="11">
                  <c:v>2.4.2.  Mokinių įsivertinimas</c:v>
                </c:pt>
                <c:pt idx="12">
                  <c:v>3.1.1.  Įranga ir priemonės</c:v>
                </c:pt>
                <c:pt idx="13">
                  <c:v>3.1.2.  Pastatas ir jo aplinka</c:v>
                </c:pt>
                <c:pt idx="14">
                  <c:v>3.1.3.  Aplinkų bendrakūra</c:v>
                </c:pt>
                <c:pt idx="15">
                  <c:v>3.2.1.  Mokymasis ne mokykloje</c:v>
                </c:pt>
                <c:pt idx="16">
                  <c:v>3.2.2.  Mokymasis virtualioje aplinkoje</c:v>
                </c:pt>
                <c:pt idx="17">
                  <c:v>4.1.1.  Perspektyva ir bendruomenės susitarimai</c:v>
                </c:pt>
                <c:pt idx="18">
                  <c:v>4.1.2.  Lyderystė</c:v>
                </c:pt>
                <c:pt idx="19">
                  <c:v>4.1.3.  Mokyklos savivalda</c:v>
                </c:pt>
                <c:pt idx="20">
                  <c:v>4.2.1.  Veikimas kartu</c:v>
                </c:pt>
                <c:pt idx="21">
                  <c:v>4.2.2.  Bendradarbiavimas su tėvais / globėjais</c:v>
                </c:pt>
                <c:pt idx="22">
                  <c:v>4.2.3.  Mokyklos tinklaveika</c:v>
                </c:pt>
                <c:pt idx="23">
                  <c:v>4.3.1.  Kompetencija</c:v>
                </c:pt>
                <c:pt idx="24">
                  <c:v>4.3.2.  Nuolatinis profesinis tobulėjimas</c:v>
                </c:pt>
              </c:strCache>
            </c:strRef>
          </c:cat>
          <c:val>
            <c:numRef>
              <c:f>0</c:f>
              <c:numCache>
                <c:formatCode>General</c:formatCode>
                <c:ptCount val="25"/>
                <c:pt idx="0">
                  <c:v>2.65</c:v>
                </c:pt>
                <c:pt idx="1">
                  <c:v>2.85</c:v>
                </c:pt>
                <c:pt idx="2">
                  <c:v>3.35</c:v>
                </c:pt>
                <c:pt idx="3">
                  <c:v>3.7</c:v>
                </c:pt>
                <c:pt idx="4">
                  <c:v>3.5</c:v>
                </c:pt>
                <c:pt idx="5">
                  <c:v>3.15</c:v>
                </c:pt>
                <c:pt idx="6">
                  <c:v>3.15</c:v>
                </c:pt>
                <c:pt idx="7">
                  <c:v>3.1</c:v>
                </c:pt>
                <c:pt idx="8">
                  <c:v>2.85</c:v>
                </c:pt>
                <c:pt idx="9">
                  <c:v>3.35</c:v>
                </c:pt>
                <c:pt idx="10">
                  <c:v>3.4</c:v>
                </c:pt>
                <c:pt idx="11">
                  <c:v>3.1</c:v>
                </c:pt>
                <c:pt idx="12">
                  <c:v>3.25</c:v>
                </c:pt>
                <c:pt idx="13">
                  <c:v>3.25</c:v>
                </c:pt>
                <c:pt idx="14">
                  <c:v>3.4</c:v>
                </c:pt>
                <c:pt idx="15">
                  <c:v>3.3</c:v>
                </c:pt>
                <c:pt idx="16">
                  <c:v>3.25</c:v>
                </c:pt>
                <c:pt idx="17">
                  <c:v>3.25</c:v>
                </c:pt>
                <c:pt idx="18">
                  <c:v>3.3</c:v>
                </c:pt>
                <c:pt idx="19">
                  <c:v>3.15</c:v>
                </c:pt>
                <c:pt idx="20">
                  <c:v>3.1</c:v>
                </c:pt>
                <c:pt idx="21">
                  <c:v>2.7</c:v>
                </c:pt>
                <c:pt idx="22">
                  <c:v>3.3</c:v>
                </c:pt>
                <c:pt idx="23">
                  <c:v>3.4</c:v>
                </c:pt>
                <c:pt idx="24">
                  <c:v>3.5</c:v>
                </c:pt>
              </c:numCache>
            </c:numRef>
          </c:val>
        </c:ser>
        <c:ser>
          <c:idx val="1"/>
          <c:order val="1"/>
          <c:tx>
            <c:strRef>
              <c:f>label 2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ed7d31"/>
            </a:solidFill>
            <a:ln w="28440">
              <a:solidFill>
                <a:srgbClr val="ed7d31"/>
              </a:solidFill>
              <a:round/>
            </a:ln>
          </c:spPr>
          <c:marker>
            <c:symbol val="none"/>
          </c:marker>
          <c:dLbls>
            <c:dLbl>
              <c:idx val="0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3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4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5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6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7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8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9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0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1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2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3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4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5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6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7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8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19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0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1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2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3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  <c:dLbl>
              <c:idx val="24"/>
              <c:dLblPos val="r"/>
              <c:showLegendKey val="0"/>
              <c:showVal val="0"/>
              <c:showCatName val="0"/>
              <c:showSerName val="0"/>
              <c:showPercent val="0"/>
              <c:separator>; </c:separator>
            </c:dLbl>
          </c:dLbls>
          <c:cat>
            <c:strRef>
              <c:f>categories</c:f>
              <c:strCache>
                <c:ptCount val="25"/>
                <c:pt idx="0">
                  <c:v>1.1.1.  Asmenybės tapsmas</c:v>
                </c:pt>
                <c:pt idx="1">
                  <c:v>1.2.1.  Mokinio pasiekimai ir pažanga</c:v>
                </c:pt>
                <c:pt idx="2">
                  <c:v>1.2.2.  Mokyklos pasiekimai ir pažanga</c:v>
                </c:pt>
                <c:pt idx="3">
                  <c:v>2.1.1.  Ugdymo tikslai</c:v>
                </c:pt>
                <c:pt idx="4">
                  <c:v>2.1.2.  Ugdymo planai ir tvarkaraščiai</c:v>
                </c:pt>
                <c:pt idx="5">
                  <c:v>2.1.3.  Orientavimasis į mokinių poreikius</c:v>
                </c:pt>
                <c:pt idx="6">
                  <c:v>2.2.1.  Mokymosi lūkesčiai ir mokinių skatinimas</c:v>
                </c:pt>
                <c:pt idx="7">
                  <c:v>2.2.2.  Mokymosi organizavimas</c:v>
                </c:pt>
                <c:pt idx="8">
                  <c:v>2.3.1.  Mokymasis</c:v>
                </c:pt>
                <c:pt idx="9">
                  <c:v>2.3.2.  Ugdymas mokyklos gyvenimu</c:v>
                </c:pt>
                <c:pt idx="10">
                  <c:v>2.4.1.  Vertinimas ugdymui</c:v>
                </c:pt>
                <c:pt idx="11">
                  <c:v>2.4.2.  Mokinių įsivertinimas</c:v>
                </c:pt>
                <c:pt idx="12">
                  <c:v>3.1.1.  Įranga ir priemonės</c:v>
                </c:pt>
                <c:pt idx="13">
                  <c:v>3.1.2.  Pastatas ir jo aplinka</c:v>
                </c:pt>
                <c:pt idx="14">
                  <c:v>3.1.3.  Aplinkų bendrakūra</c:v>
                </c:pt>
                <c:pt idx="15">
                  <c:v>3.2.1.  Mokymasis ne mokykloje</c:v>
                </c:pt>
                <c:pt idx="16">
                  <c:v>3.2.2.  Mokymasis virtualioje aplinkoje</c:v>
                </c:pt>
                <c:pt idx="17">
                  <c:v>4.1.1.  Perspektyva ir bendruomenės susitarimai</c:v>
                </c:pt>
                <c:pt idx="18">
                  <c:v>4.1.2.  Lyderystė</c:v>
                </c:pt>
                <c:pt idx="19">
                  <c:v>4.1.3.  Mokyklos savivalda</c:v>
                </c:pt>
                <c:pt idx="20">
                  <c:v>4.2.1.  Veikimas kartu</c:v>
                </c:pt>
                <c:pt idx="21">
                  <c:v>4.2.2.  Bendradarbiavimas su tėvais / globėjais</c:v>
                </c:pt>
                <c:pt idx="22">
                  <c:v>4.2.3.  Mokyklos tinklaveika</c:v>
                </c:pt>
                <c:pt idx="23">
                  <c:v>4.3.1.  Kompetencija</c:v>
                </c:pt>
                <c:pt idx="24">
                  <c:v>4.3.2.  Nuolatinis profesinis tobulėjimas</c:v>
                </c:pt>
              </c:strCache>
            </c:strRef>
          </c:cat>
          <c:val>
            <c:numRef>
              <c:f>1</c:f>
              <c:numCache>
                <c:formatCode>General</c:formatCode>
                <c:ptCount val="25"/>
                <c:pt idx="0">
                  <c:v>2.1875</c:v>
                </c:pt>
                <c:pt idx="1">
                  <c:v>2.6875</c:v>
                </c:pt>
                <c:pt idx="2">
                  <c:v>3.3125</c:v>
                </c:pt>
                <c:pt idx="3">
                  <c:v>3.5</c:v>
                </c:pt>
                <c:pt idx="4">
                  <c:v>3.75</c:v>
                </c:pt>
                <c:pt idx="5">
                  <c:v>3.3125</c:v>
                </c:pt>
                <c:pt idx="6">
                  <c:v>3.375</c:v>
                </c:pt>
                <c:pt idx="7">
                  <c:v>3.0625</c:v>
                </c:pt>
                <c:pt idx="8">
                  <c:v>2.6875</c:v>
                </c:pt>
                <c:pt idx="9">
                  <c:v>2.9375</c:v>
                </c:pt>
                <c:pt idx="10">
                  <c:v>3.1875</c:v>
                </c:pt>
                <c:pt idx="11">
                  <c:v>2.9375</c:v>
                </c:pt>
                <c:pt idx="12">
                  <c:v>3.25</c:v>
                </c:pt>
                <c:pt idx="13">
                  <c:v>3.0625</c:v>
                </c:pt>
                <c:pt idx="14">
                  <c:v>3.3125</c:v>
                </c:pt>
                <c:pt idx="15">
                  <c:v>3.125</c:v>
                </c:pt>
                <c:pt idx="16">
                  <c:v>2.875</c:v>
                </c:pt>
                <c:pt idx="17">
                  <c:v>3.25</c:v>
                </c:pt>
                <c:pt idx="18">
                  <c:v>3.1875</c:v>
                </c:pt>
                <c:pt idx="19">
                  <c:v>2.875</c:v>
                </c:pt>
                <c:pt idx="20">
                  <c:v>3.0625</c:v>
                </c:pt>
                <c:pt idx="21">
                  <c:v>2.375</c:v>
                </c:pt>
                <c:pt idx="22">
                  <c:v>3.0625</c:v>
                </c:pt>
                <c:pt idx="23">
                  <c:v>3.3125</c:v>
                </c:pt>
                <c:pt idx="24">
                  <c:v>3.5</c:v>
                </c:pt>
              </c:numCache>
            </c:numRef>
          </c:val>
        </c:ser>
        <c:marker val="0"/>
        <c:axId val="15727"/>
        <c:axId val="5895"/>
      </c:lineChart>
      <c:catAx>
        <c:axId val="15727"/>
        <c:scaling>
          <c:orientation val="minMax"/>
        </c:scaling>
        <c:delete val="0"/>
        <c:axPos val="b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>
          <a:ln w="9360">
            <a:solidFill>
              <a:srgbClr val="d9d9d9"/>
            </a:solidFill>
            <a:round/>
          </a:ln>
        </c:spPr>
        <c:crossAx val="5895"/>
        <c:crossesAt val="0"/>
        <c:auto val="1"/>
        <c:lblAlgn val="ctr"/>
        <c:lblOffset val="100"/>
      </c:catAx>
      <c:valAx>
        <c:axId val="5895"/>
        <c:scaling>
          <c:orientation val="minMax"/>
          <c:min val="2"/>
        </c:scaling>
        <c:delete val="0"/>
        <c:axPos val="l"/>
        <c:majorGridlines>
          <c:spPr>
            <a:ln w="9360">
              <a:solidFill>
                <a:srgbClr val="d9d9d9"/>
              </a:solidFill>
              <a:round/>
            </a:ln>
          </c:spPr>
        </c:majorGridlines>
        <c:majorTickMark val="none"/>
        <c:minorTickMark val="none"/>
        <c:tickLblPos val="nextTo"/>
        <c:spPr>
          <a:ln w="6480">
            <a:noFill/>
          </a:ln>
        </c:spPr>
        <c:crossAx val="15727"/>
        <c:crossesAt val="0"/>
      </c:valAx>
      <c:spPr>
        <a:noFill/>
        <a:ln>
          <a:noFill/>
        </a:ln>
      </c:spPr>
    </c:plotArea>
    <c:legend>
      <c:legendPos val="b"/>
      <c:overlay val="0"/>
      <c:spPr>
        <a:noFill/>
        <a:ln>
          <a:noFill/>
        </a:ln>
      </c:spPr>
    </c:legend>
    <c:plotVisOnly val="1"/>
  </c:chart>
  <c:spPr>
    <a:noFill/>
    <a:ln>
      <a:noFill/>
    </a:ln>
  </c:spPr>
</c:chartSpace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37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7490880" y="4097880"/>
            <a:ext cx="2600640" cy="2075040"/>
          </a:xfrm>
          <a:prstGeom prst="rect">
            <a:avLst/>
          </a:prstGeom>
          <a:ln>
            <a:noFill/>
          </a:ln>
        </p:spPr>
      </p:pic>
      <p:pic>
        <p:nvPicPr>
          <p:cNvPr descr="" id="38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103120" y="4097880"/>
            <a:ext cx="2600640" cy="2075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13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524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76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7490880" y="4097880"/>
            <a:ext cx="2600640" cy="2075040"/>
          </a:xfrm>
          <a:prstGeom prst="rect">
            <a:avLst/>
          </a:prstGeom>
          <a:ln>
            <a:noFill/>
          </a:ln>
        </p:spPr>
      </p:pic>
      <p:pic>
        <p:nvPicPr>
          <p:cNvPr descr="" id="77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2103120" y="4097880"/>
            <a:ext cx="2600640" cy="20750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581148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83808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5840" y="409788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52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5840" y="1825560"/>
            <a:ext cx="51310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7880"/>
            <a:ext cx="10514880" cy="20750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lt-LT" sz="6000">
                <a:solidFill>
                  <a:srgbClr val="000000"/>
                </a:solidFill>
                <a:latin typeface="Calibri Light"/>
              </a:rPr>
              <a:t>PavadinimasClick to edit Master title style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lt-LT" sz="1200">
                <a:solidFill>
                  <a:srgbClr val="8b8b8b"/>
                </a:solidFill>
                <a:latin typeface="Calibri"/>
              </a:rPr>
              <a:t>2018-02-08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CDEF693F-22A2-4F46-8B87-511E25B3122A}" type="slidenum">
              <a:rPr lang="lt-LT" sz="1200">
                <a:solidFill>
                  <a:srgbClr val="8b8b8b"/>
                </a:solidFill>
                <a:latin typeface="Calibri"/>
              </a:rPr>
              <a:t>&lt;numeris&gt;</a:t>
            </a:fld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lt-LT"/>
              <a:t>Pirmas struktūros lygis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lt-LT"/>
              <a:t>Antras struktūros lygis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lt-LT"/>
              <a:t>Trečias struktūros lygis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lt-LT"/>
              <a:t>Ketvirtas struktūros lygis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lt-LT"/>
              <a:t>Penktas struktūros lygis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lt-LT"/>
              <a:t>Šeštas struktūros lygis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lt-LT"/>
              <a:t>Septintas struktūros lygis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PavadinimasClick to edit Master title style</a:t>
            </a:r>
            <a:endParaRPr/>
          </a:p>
        </p:txBody>
      </p:sp>
      <p:sp>
        <p:nvSpPr>
          <p:cNvPr id="4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buSzPct val="25000"/>
              <a:buFont typeface="StarSymbol"/>
              <a:buChar char="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Pirmas struktūros lygis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Antras struktūros lygis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Trečias struktūros lygis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Ketvirtas struktūros lygis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Penktas struktūros lygis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Šeštas struktūros lygis</a:t>
            </a:r>
            <a:endParaRPr/>
          </a:p>
          <a:p>
            <a:pPr>
              <a:lnSpc>
                <a:spcPct val="100000"/>
              </a:lnSpc>
              <a:buFont typeface="Arial"/>
              <a:buChar char="•"/>
            </a:pPr>
            <a:r>
              <a:rPr lang="lt-LT" sz="2800">
                <a:solidFill>
                  <a:srgbClr val="000000"/>
                </a:solidFill>
                <a:latin typeface="Calibri"/>
              </a:rPr>
              <a:t>Septintas struktūros lygisClick to edit Master text styles</a:t>
            </a:r>
            <a:endParaRPr/>
          </a:p>
          <a:p>
            <a:pPr lvl="1">
              <a:lnSpc>
                <a:spcPct val="100000"/>
              </a:lnSpc>
              <a:buFont typeface="Arial"/>
              <a:buChar char="•"/>
            </a:pPr>
            <a:r>
              <a:rPr lang="lt-LT" sz="2400">
                <a:solidFill>
                  <a:srgbClr val="000000"/>
                </a:solidFill>
                <a:latin typeface="Calibri"/>
              </a:rPr>
              <a:t>Second level</a:t>
            </a:r>
            <a:endParaRPr/>
          </a:p>
          <a:p>
            <a:pPr lvl="2">
              <a:lnSpc>
                <a:spcPct val="100000"/>
              </a:lnSpc>
              <a:buFont typeface="Arial"/>
              <a:buChar char="•"/>
            </a:pPr>
            <a:r>
              <a:rPr lang="lt-LT" sz="2000">
                <a:solidFill>
                  <a:srgbClr val="000000"/>
                </a:solidFill>
                <a:latin typeface="Calibri"/>
              </a:rPr>
              <a:t>Third level</a:t>
            </a:r>
            <a:endParaRPr/>
          </a:p>
          <a:p>
            <a:pPr lvl="3">
              <a:lnSpc>
                <a:spcPct val="100000"/>
              </a:lnSpc>
              <a:buFont typeface="Arial"/>
              <a:buChar char="•"/>
            </a:pPr>
            <a:r>
              <a:rPr lang="lt-LT">
                <a:solidFill>
                  <a:srgbClr val="000000"/>
                </a:solidFill>
                <a:latin typeface="Calibri"/>
              </a:rPr>
              <a:t>Fourth level</a:t>
            </a:r>
            <a:endParaRPr/>
          </a:p>
          <a:p>
            <a:pPr lvl="4">
              <a:lnSpc>
                <a:spcPct val="100000"/>
              </a:lnSpc>
              <a:buFont typeface="Arial"/>
              <a:buChar char="•"/>
            </a:pPr>
            <a:r>
              <a:rPr lang="lt-LT">
                <a:solidFill>
                  <a:srgbClr val="000000"/>
                </a:solidFill>
                <a:latin typeface="Calibri"/>
              </a:rPr>
              <a:t>Fifth level</a:t>
            </a:r>
            <a:endParaRPr/>
          </a:p>
        </p:txBody>
      </p:sp>
      <p:sp>
        <p:nvSpPr>
          <p:cNvPr id="41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lang="lt-LT" sz="1200">
                <a:solidFill>
                  <a:srgbClr val="8b8b8b"/>
                </a:solidFill>
                <a:latin typeface="Calibri"/>
              </a:rPr>
              <a:t>2018-02-08</a:t>
            </a:r>
            <a:endParaRPr/>
          </a:p>
        </p:txBody>
      </p:sp>
      <p:sp>
        <p:nvSpPr>
          <p:cNvPr id="42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/>
          </a:p>
        </p:txBody>
      </p:sp>
      <p:sp>
        <p:nvSpPr>
          <p:cNvPr id="43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3C37C4C2-0126-4253-84BF-FB1AA41DEFAC}" type="slidenum">
              <a:rPr lang="lt-LT" sz="1200">
                <a:solidFill>
                  <a:srgbClr val="8b8b8b"/>
                </a:solidFill>
                <a:latin typeface="Calibri"/>
              </a:rPr>
              <a:t>&lt;numeris&gt;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chart" Target="../charts/chart5.xml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chart" Target="../charts/chart6.xml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chart" Target="../charts/chart1.xml"/><Relationship Id="rId2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chart" Target="../charts/chart2.xml"/><Relationship Id="rId2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chart" Target="../charts/chart3.xml"/><Relationship Id="rId2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chart" Target="../charts/chart4.xml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/>
          <a:p>
            <a:pPr algn="ctr">
              <a:lnSpc>
                <a:spcPct val="100000"/>
              </a:lnSpc>
            </a:pPr>
            <a:r>
              <a:rPr lang="lt-LT" sz="6000">
                <a:solidFill>
                  <a:srgbClr val="000000"/>
                </a:solidFill>
                <a:latin typeface="Calibri Light"/>
              </a:rPr>
              <a:t>Mokyklos veiklos kokybės vertinimo rezultatai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1523880" y="5834880"/>
            <a:ext cx="9143640" cy="39816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lang="lt-LT" sz="2400">
                <a:solidFill>
                  <a:srgbClr val="000000"/>
                </a:solidFill>
                <a:latin typeface="Calibri"/>
              </a:rPr>
              <a:t>2017-11-29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4 srities (Lyderystė ir vadyba) temų lygiai </a:t>
            </a:r>
            <a:endParaRPr/>
          </a:p>
        </p:txBody>
      </p:sp>
      <p:graphicFrame>
        <p:nvGraphicFramePr>
          <p:cNvPr id="106" name="Chart 4"/>
          <p:cNvGraphicFramePr/>
          <p:nvPr/>
        </p:nvGraphicFramePr>
        <p:xfrm>
          <a:off x="1530720" y="1791360"/>
          <a:ext cx="9392040" cy="444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įvertinti rodikliai</a:t>
            </a:r>
            <a:endParaRPr/>
          </a:p>
        </p:txBody>
      </p:sp>
      <p:sp>
        <p:nvSpPr>
          <p:cNvPr id="108" name="CustomShape 2"/>
          <p:cNvSpPr/>
          <p:nvPr/>
        </p:nvSpPr>
        <p:spPr>
          <a:xfrm>
            <a:off x="77486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109" name="CustomShape 3"/>
          <p:cNvSpPr/>
          <p:nvPr/>
        </p:nvSpPr>
        <p:spPr>
          <a:xfrm>
            <a:off x="516276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110" name="CustomShape 4"/>
          <p:cNvSpPr/>
          <p:nvPr/>
        </p:nvSpPr>
        <p:spPr>
          <a:xfrm>
            <a:off x="25772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111" name="CustomShape 5"/>
          <p:cNvSpPr/>
          <p:nvPr/>
        </p:nvSpPr>
        <p:spPr>
          <a:xfrm>
            <a:off x="2664720" y="3655440"/>
            <a:ext cx="1846440" cy="11142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5840" lIns="15840" rIns="15840" tIns="15840"/>
          <a:p>
            <a:pPr algn="ctr">
              <a:lnSpc>
                <a:spcPct val="90000"/>
              </a:lnSpc>
            </a:pPr>
            <a:r>
              <a:rPr lang="lt-LT" sz="2400">
                <a:solidFill>
                  <a:srgbClr val="ffffff"/>
                </a:solidFill>
                <a:latin typeface="Calibri"/>
              </a:rPr>
              <a:t>2. Ugdymas(is) ir mokinių patirtys</a:t>
            </a:r>
            <a:endParaRPr/>
          </a:p>
        </p:txBody>
      </p:sp>
      <p:sp>
        <p:nvSpPr>
          <p:cNvPr id="112" name="CustomShape 6"/>
          <p:cNvSpPr/>
          <p:nvPr/>
        </p:nvSpPr>
        <p:spPr>
          <a:xfrm rot="19400400">
            <a:off x="3561120" y="3434760"/>
            <a:ext cx="2716200" cy="1177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13" name="CustomShape 7"/>
          <p:cNvSpPr/>
          <p:nvPr/>
        </p:nvSpPr>
        <p:spPr>
          <a:xfrm>
            <a:off x="5381640" y="229500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2.1. Ugdymo planavimas</a:t>
            </a:r>
            <a:endParaRPr/>
          </a:p>
        </p:txBody>
      </p:sp>
      <p:sp>
        <p:nvSpPr>
          <p:cNvPr id="114" name="CustomShape 8"/>
          <p:cNvSpPr/>
          <p:nvPr/>
        </p:nvSpPr>
        <p:spPr>
          <a:xfrm flipV="1" rot="1719600">
            <a:off x="7037280" y="2432880"/>
            <a:ext cx="1297800" cy="241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15" name="CustomShape 9"/>
          <p:cNvSpPr/>
          <p:nvPr/>
        </p:nvSpPr>
        <p:spPr>
          <a:xfrm>
            <a:off x="7948440" y="2070360"/>
            <a:ext cx="1846440" cy="451080"/>
          </a:xfrm>
          <a:prstGeom prst="rect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2.1.1.Ugdymo tikslai</a:t>
            </a:r>
            <a:endParaRPr/>
          </a:p>
        </p:txBody>
      </p:sp>
      <p:sp>
        <p:nvSpPr>
          <p:cNvPr id="116" name="CustomShape 10"/>
          <p:cNvSpPr/>
          <p:nvPr/>
        </p:nvSpPr>
        <p:spPr>
          <a:xfrm>
            <a:off x="7140240" y="2723400"/>
            <a:ext cx="1834920" cy="38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17" name="CustomShape 11"/>
          <p:cNvSpPr/>
          <p:nvPr/>
        </p:nvSpPr>
        <p:spPr>
          <a:xfrm>
            <a:off x="7948440" y="2558160"/>
            <a:ext cx="1846440" cy="451080"/>
          </a:xfrm>
          <a:prstGeom prst="rect">
            <a:avLst/>
          </a:prstGeom>
          <a:gradFill>
            <a:gsLst>
              <a:gs pos="0">
                <a:srgbClr val="9cc986"/>
              </a:gs>
              <a:gs pos="50000">
                <a:srgbClr val="b5d4a7"/>
              </a:gs>
              <a:gs pos="100000">
                <a:srgbClr val="9cc986"/>
              </a:gs>
            </a:gsLst>
            <a:lin ang="5400000"/>
          </a:gradFill>
          <a:ln w="6480">
            <a:solidFill>
              <a:srgbClr val="70ad47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000000"/>
                </a:solidFill>
                <a:latin typeface="Calibri"/>
              </a:rPr>
              <a:t>2.1.2. Ugdymo planai ir tvarkaraščiai</a:t>
            </a:r>
            <a:endParaRPr/>
          </a:p>
        </p:txBody>
      </p:sp>
      <p:sp>
        <p:nvSpPr>
          <p:cNvPr id="118" name="CustomShape 12"/>
          <p:cNvSpPr/>
          <p:nvPr/>
        </p:nvSpPr>
        <p:spPr>
          <a:xfrm rot="1719600">
            <a:off x="6849720" y="3218040"/>
            <a:ext cx="1973160" cy="280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19" name="CustomShape 13"/>
          <p:cNvSpPr/>
          <p:nvPr/>
        </p:nvSpPr>
        <p:spPr>
          <a:xfrm>
            <a:off x="7948440" y="30567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2.1.3. Orientavimasis į mokinių poreikius</a:t>
            </a:r>
            <a:endParaRPr/>
          </a:p>
        </p:txBody>
      </p:sp>
      <p:sp>
        <p:nvSpPr>
          <p:cNvPr id="120" name="CustomShape 14"/>
          <p:cNvSpPr/>
          <p:nvPr/>
        </p:nvSpPr>
        <p:spPr>
          <a:xfrm flipV="1" rot="529800">
            <a:off x="4513320" y="4098960"/>
            <a:ext cx="865440" cy="414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21" name="CustomShape 15"/>
          <p:cNvSpPr/>
          <p:nvPr/>
        </p:nvSpPr>
        <p:spPr>
          <a:xfrm>
            <a:off x="5375160" y="3579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2.2 Vadovavimas mokymuisi</a:t>
            </a:r>
            <a:endParaRPr/>
          </a:p>
        </p:txBody>
      </p:sp>
      <p:sp>
        <p:nvSpPr>
          <p:cNvPr id="122" name="CustomShape 16"/>
          <p:cNvSpPr/>
          <p:nvPr/>
        </p:nvSpPr>
        <p:spPr>
          <a:xfrm rot="21272400">
            <a:off x="7131600" y="3749760"/>
            <a:ext cx="815760" cy="256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23" name="CustomShape 17"/>
          <p:cNvSpPr/>
          <p:nvPr/>
        </p:nvSpPr>
        <p:spPr>
          <a:xfrm>
            <a:off x="7965360" y="35398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200">
                <a:solidFill>
                  <a:srgbClr val="ffffff"/>
                </a:solidFill>
                <a:latin typeface="Calibri"/>
              </a:rPr>
              <a:t>2.2.1. Mokymosi lūkesčiai ir mokinių skatinimas</a:t>
            </a:r>
            <a:endParaRPr/>
          </a:p>
        </p:txBody>
      </p:sp>
      <p:sp>
        <p:nvSpPr>
          <p:cNvPr id="124" name="CustomShape 18"/>
          <p:cNvSpPr/>
          <p:nvPr/>
        </p:nvSpPr>
        <p:spPr>
          <a:xfrm>
            <a:off x="7957800" y="4033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2.2.2. Mokymosi organizavimas</a:t>
            </a:r>
            <a:endParaRPr/>
          </a:p>
        </p:txBody>
      </p:sp>
      <p:sp>
        <p:nvSpPr>
          <p:cNvPr id="125" name="CustomShape 19"/>
          <p:cNvSpPr/>
          <p:nvPr/>
        </p:nvSpPr>
        <p:spPr>
          <a:xfrm rot="861000">
            <a:off x="4613400" y="4493880"/>
            <a:ext cx="847080" cy="2037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26" name="CustomShape 20"/>
          <p:cNvSpPr/>
          <p:nvPr/>
        </p:nvSpPr>
        <p:spPr>
          <a:xfrm>
            <a:off x="5381640" y="4533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2.3. Mokymosi patirtys</a:t>
            </a:r>
            <a:endParaRPr/>
          </a:p>
        </p:txBody>
      </p:sp>
      <p:sp>
        <p:nvSpPr>
          <p:cNvPr id="127" name="CustomShape 21"/>
          <p:cNvSpPr/>
          <p:nvPr/>
        </p:nvSpPr>
        <p:spPr>
          <a:xfrm>
            <a:off x="7957800" y="451620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2.3.1. Mokymasis</a:t>
            </a:r>
            <a:endParaRPr/>
          </a:p>
        </p:txBody>
      </p:sp>
      <p:sp>
        <p:nvSpPr>
          <p:cNvPr id="128" name="CustomShape 22"/>
          <p:cNvSpPr/>
          <p:nvPr/>
        </p:nvSpPr>
        <p:spPr>
          <a:xfrm flipV="1" rot="20893200">
            <a:off x="7214040" y="4166640"/>
            <a:ext cx="814680" cy="43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29" name="CustomShape 23"/>
          <p:cNvSpPr/>
          <p:nvPr/>
        </p:nvSpPr>
        <p:spPr>
          <a:xfrm>
            <a:off x="7948440" y="499752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2.3.2. Ugdymas mokyklos gyvenimu</a:t>
            </a:r>
            <a:endParaRPr/>
          </a:p>
        </p:txBody>
      </p:sp>
      <p:sp>
        <p:nvSpPr>
          <p:cNvPr id="130" name="CustomShape 24"/>
          <p:cNvSpPr/>
          <p:nvPr/>
        </p:nvSpPr>
        <p:spPr>
          <a:xfrm flipV="1" rot="19578000">
            <a:off x="3685680" y="4988520"/>
            <a:ext cx="2588760" cy="763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31" name="CustomShape 25"/>
          <p:cNvSpPr/>
          <p:nvPr/>
        </p:nvSpPr>
        <p:spPr>
          <a:xfrm>
            <a:off x="5375160" y="545868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2.4.Vertinimas ugdant</a:t>
            </a:r>
            <a:endParaRPr/>
          </a:p>
        </p:txBody>
      </p:sp>
      <p:sp>
        <p:nvSpPr>
          <p:cNvPr id="132" name="CustomShape 26"/>
          <p:cNvSpPr/>
          <p:nvPr/>
        </p:nvSpPr>
        <p:spPr>
          <a:xfrm>
            <a:off x="7957800" y="5491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2.4.1. Vertinimas ugdymui</a:t>
            </a:r>
            <a:endParaRPr/>
          </a:p>
        </p:txBody>
      </p:sp>
      <p:sp>
        <p:nvSpPr>
          <p:cNvPr id="133" name="CustomShape 27"/>
          <p:cNvSpPr/>
          <p:nvPr/>
        </p:nvSpPr>
        <p:spPr>
          <a:xfrm>
            <a:off x="7957800" y="59842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2.4.2. Mokinių įsivertinimas</a:t>
            </a:r>
            <a:endParaRPr/>
          </a:p>
        </p:txBody>
      </p:sp>
    </p:spTree>
  </p:cSld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įvertinti rodikliai</a:t>
            </a:r>
            <a:endParaRPr/>
          </a:p>
        </p:txBody>
      </p:sp>
      <p:sp>
        <p:nvSpPr>
          <p:cNvPr id="135" name="CustomShape 2"/>
          <p:cNvSpPr/>
          <p:nvPr/>
        </p:nvSpPr>
        <p:spPr>
          <a:xfrm>
            <a:off x="77486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136" name="CustomShape 3"/>
          <p:cNvSpPr/>
          <p:nvPr/>
        </p:nvSpPr>
        <p:spPr>
          <a:xfrm>
            <a:off x="516276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137" name="CustomShape 4"/>
          <p:cNvSpPr/>
          <p:nvPr/>
        </p:nvSpPr>
        <p:spPr>
          <a:xfrm>
            <a:off x="2577240" y="1191600"/>
            <a:ext cx="2215800" cy="542592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3855240" lIns="99720" rIns="99720" tIns="274320"/>
          <a:p>
            <a:pPr algn="ctr">
              <a:lnSpc>
                <a:spcPct val="90000"/>
              </a:lnSpc>
            </a:pPr>
            <a:r>
              <a:rPr lang="lt-LT" sz="28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138" name="CustomShape 5"/>
          <p:cNvSpPr/>
          <p:nvPr/>
        </p:nvSpPr>
        <p:spPr>
          <a:xfrm>
            <a:off x="2664720" y="3655440"/>
            <a:ext cx="1846440" cy="11142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5840" lIns="15840" rIns="15840" tIns="15840"/>
          <a:p>
            <a:pPr algn="ctr">
              <a:lnSpc>
                <a:spcPct val="90000"/>
              </a:lnSpc>
            </a:pPr>
            <a:r>
              <a:rPr lang="lt-LT" sz="2400">
                <a:solidFill>
                  <a:srgbClr val="ffffff"/>
                </a:solidFill>
                <a:latin typeface="Calibri"/>
              </a:rPr>
              <a:t>2. Ugdymas(is) ir mokinių patirtys</a:t>
            </a:r>
            <a:endParaRPr/>
          </a:p>
        </p:txBody>
      </p:sp>
      <p:sp>
        <p:nvSpPr>
          <p:cNvPr id="139" name="CustomShape 6"/>
          <p:cNvSpPr/>
          <p:nvPr/>
        </p:nvSpPr>
        <p:spPr>
          <a:xfrm rot="19400400">
            <a:off x="3561120" y="3434760"/>
            <a:ext cx="2716200" cy="1177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40" name="CustomShape 7"/>
          <p:cNvSpPr/>
          <p:nvPr/>
        </p:nvSpPr>
        <p:spPr>
          <a:xfrm>
            <a:off x="5381640" y="229500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2.1. Ugdymo planavimas</a:t>
            </a:r>
            <a:endParaRPr/>
          </a:p>
        </p:txBody>
      </p:sp>
      <p:sp>
        <p:nvSpPr>
          <p:cNvPr id="141" name="CustomShape 8"/>
          <p:cNvSpPr/>
          <p:nvPr/>
        </p:nvSpPr>
        <p:spPr>
          <a:xfrm flipV="1" rot="1719600">
            <a:off x="7037280" y="2432880"/>
            <a:ext cx="1297800" cy="241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42" name="CustomShape 9"/>
          <p:cNvSpPr/>
          <p:nvPr/>
        </p:nvSpPr>
        <p:spPr>
          <a:xfrm>
            <a:off x="7948440" y="2070360"/>
            <a:ext cx="1846440" cy="451080"/>
          </a:xfrm>
          <a:prstGeom prst="rect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2.1.1.Ugdymo tikslai</a:t>
            </a:r>
            <a:endParaRPr/>
          </a:p>
        </p:txBody>
      </p:sp>
      <p:sp>
        <p:nvSpPr>
          <p:cNvPr id="143" name="CustomShape 10"/>
          <p:cNvSpPr/>
          <p:nvPr/>
        </p:nvSpPr>
        <p:spPr>
          <a:xfrm>
            <a:off x="7140240" y="2723400"/>
            <a:ext cx="1834920" cy="38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44" name="CustomShape 11"/>
          <p:cNvSpPr/>
          <p:nvPr/>
        </p:nvSpPr>
        <p:spPr>
          <a:xfrm>
            <a:off x="7948440" y="2558160"/>
            <a:ext cx="1846440" cy="451080"/>
          </a:xfrm>
          <a:prstGeom prst="rect">
            <a:avLst/>
          </a:prstGeom>
          <a:gradFill>
            <a:gsLst>
              <a:gs pos="0">
                <a:srgbClr val="9cc986"/>
              </a:gs>
              <a:gs pos="50000">
                <a:srgbClr val="b5d4a7"/>
              </a:gs>
              <a:gs pos="100000">
                <a:srgbClr val="9cc986"/>
              </a:gs>
            </a:gsLst>
            <a:lin ang="5400000"/>
          </a:gradFill>
          <a:ln w="6480">
            <a:solidFill>
              <a:srgbClr val="70ad47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000000"/>
                </a:solidFill>
                <a:latin typeface="Calibri"/>
              </a:rPr>
              <a:t>2.1.2. Ugdymo planai ir tvarkaraščiai</a:t>
            </a:r>
            <a:endParaRPr/>
          </a:p>
        </p:txBody>
      </p:sp>
      <p:sp>
        <p:nvSpPr>
          <p:cNvPr id="145" name="CustomShape 12"/>
          <p:cNvSpPr/>
          <p:nvPr/>
        </p:nvSpPr>
        <p:spPr>
          <a:xfrm rot="1719600">
            <a:off x="6849720" y="3218040"/>
            <a:ext cx="1973160" cy="280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46" name="CustomShape 13"/>
          <p:cNvSpPr/>
          <p:nvPr/>
        </p:nvSpPr>
        <p:spPr>
          <a:xfrm>
            <a:off x="7948440" y="305676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2.1.3. Orientavimasis į mokinių poreikius</a:t>
            </a:r>
            <a:endParaRPr/>
          </a:p>
        </p:txBody>
      </p:sp>
      <p:sp>
        <p:nvSpPr>
          <p:cNvPr id="147" name="CustomShape 14"/>
          <p:cNvSpPr/>
          <p:nvPr/>
        </p:nvSpPr>
        <p:spPr>
          <a:xfrm flipV="1" rot="529800">
            <a:off x="4513320" y="4098960"/>
            <a:ext cx="865440" cy="414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48" name="CustomShape 15"/>
          <p:cNvSpPr/>
          <p:nvPr/>
        </p:nvSpPr>
        <p:spPr>
          <a:xfrm>
            <a:off x="5375160" y="3579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2.2 Vadovavimas mokymuisi</a:t>
            </a:r>
            <a:endParaRPr/>
          </a:p>
        </p:txBody>
      </p:sp>
      <p:sp>
        <p:nvSpPr>
          <p:cNvPr id="149" name="CustomShape 16"/>
          <p:cNvSpPr/>
          <p:nvPr/>
        </p:nvSpPr>
        <p:spPr>
          <a:xfrm rot="21272400">
            <a:off x="7131600" y="3749760"/>
            <a:ext cx="815760" cy="256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50" name="CustomShape 17"/>
          <p:cNvSpPr/>
          <p:nvPr/>
        </p:nvSpPr>
        <p:spPr>
          <a:xfrm>
            <a:off x="7965360" y="35398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200">
                <a:solidFill>
                  <a:srgbClr val="ffffff"/>
                </a:solidFill>
                <a:latin typeface="Calibri"/>
              </a:rPr>
              <a:t>2.2.1. Mokymosi lūkesčiai ir mokinių skatinimas</a:t>
            </a:r>
            <a:endParaRPr/>
          </a:p>
        </p:txBody>
      </p:sp>
      <p:sp>
        <p:nvSpPr>
          <p:cNvPr id="151" name="CustomShape 18"/>
          <p:cNvSpPr/>
          <p:nvPr/>
        </p:nvSpPr>
        <p:spPr>
          <a:xfrm>
            <a:off x="7957800" y="4033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2.2.2. Mokymosi organizavimas</a:t>
            </a:r>
            <a:endParaRPr/>
          </a:p>
        </p:txBody>
      </p:sp>
      <p:sp>
        <p:nvSpPr>
          <p:cNvPr id="152" name="CustomShape 19"/>
          <p:cNvSpPr/>
          <p:nvPr/>
        </p:nvSpPr>
        <p:spPr>
          <a:xfrm rot="861000">
            <a:off x="4613400" y="4493880"/>
            <a:ext cx="847080" cy="2037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53" name="CustomShape 20"/>
          <p:cNvSpPr/>
          <p:nvPr/>
        </p:nvSpPr>
        <p:spPr>
          <a:xfrm>
            <a:off x="5381640" y="453312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2.3. Mokymosi patirtys</a:t>
            </a:r>
            <a:endParaRPr/>
          </a:p>
        </p:txBody>
      </p:sp>
      <p:sp>
        <p:nvSpPr>
          <p:cNvPr id="154" name="CustomShape 21"/>
          <p:cNvSpPr/>
          <p:nvPr/>
        </p:nvSpPr>
        <p:spPr>
          <a:xfrm>
            <a:off x="7957800" y="451620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2.3.1. Mokymasis</a:t>
            </a:r>
            <a:endParaRPr/>
          </a:p>
        </p:txBody>
      </p:sp>
      <p:sp>
        <p:nvSpPr>
          <p:cNvPr id="155" name="CustomShape 22"/>
          <p:cNvSpPr/>
          <p:nvPr/>
        </p:nvSpPr>
        <p:spPr>
          <a:xfrm flipV="1" rot="20893200">
            <a:off x="7214040" y="4166640"/>
            <a:ext cx="814680" cy="43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56" name="CustomShape 23"/>
          <p:cNvSpPr/>
          <p:nvPr/>
        </p:nvSpPr>
        <p:spPr>
          <a:xfrm>
            <a:off x="7948440" y="499752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2.3.2. Ugdymas mokyklos gyvenimu</a:t>
            </a:r>
            <a:endParaRPr/>
          </a:p>
        </p:txBody>
      </p:sp>
      <p:sp>
        <p:nvSpPr>
          <p:cNvPr id="157" name="CustomShape 24"/>
          <p:cNvSpPr/>
          <p:nvPr/>
        </p:nvSpPr>
        <p:spPr>
          <a:xfrm flipV="1" rot="19578000">
            <a:off x="3685680" y="4988520"/>
            <a:ext cx="2588760" cy="7632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58" name="CustomShape 25"/>
          <p:cNvSpPr/>
          <p:nvPr/>
        </p:nvSpPr>
        <p:spPr>
          <a:xfrm>
            <a:off x="5375160" y="5458680"/>
            <a:ext cx="1846440" cy="7718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2.4.Vertinimas ugdant</a:t>
            </a:r>
            <a:endParaRPr/>
          </a:p>
        </p:txBody>
      </p:sp>
      <p:sp>
        <p:nvSpPr>
          <p:cNvPr id="159" name="CustomShape 26"/>
          <p:cNvSpPr/>
          <p:nvPr/>
        </p:nvSpPr>
        <p:spPr>
          <a:xfrm>
            <a:off x="7957800" y="549144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2.4.1. Vertinimas ugdymui</a:t>
            </a:r>
            <a:endParaRPr/>
          </a:p>
        </p:txBody>
      </p:sp>
      <p:sp>
        <p:nvSpPr>
          <p:cNvPr id="160" name="CustomShape 27"/>
          <p:cNvSpPr/>
          <p:nvPr/>
        </p:nvSpPr>
        <p:spPr>
          <a:xfrm>
            <a:off x="7957800" y="5984280"/>
            <a:ext cx="1846440" cy="4510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3320" lIns="13320" rIns="13320" tIns="13320"/>
          <a:p>
            <a:pPr algn="ctr">
              <a:lnSpc>
                <a:spcPct val="90000"/>
              </a:lnSpc>
            </a:pPr>
            <a:r>
              <a:rPr lang="lt-LT" sz="1400">
                <a:solidFill>
                  <a:srgbClr val="ffffff"/>
                </a:solidFill>
                <a:latin typeface="Calibri"/>
              </a:rPr>
              <a:t>2.4.2. Mokinių įsivertinimas</a:t>
            </a:r>
            <a:endParaRPr/>
          </a:p>
        </p:txBody>
      </p:sp>
      <p:sp>
        <p:nvSpPr>
          <p:cNvPr id="161" name="CustomShape 28"/>
          <p:cNvSpPr/>
          <p:nvPr/>
        </p:nvSpPr>
        <p:spPr>
          <a:xfrm>
            <a:off x="10261440" y="2115720"/>
            <a:ext cx="1412640" cy="91332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3.50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3.75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įvertinti rodikliai</a:t>
            </a:r>
            <a:endParaRPr/>
          </a:p>
        </p:txBody>
      </p:sp>
      <p:sp>
        <p:nvSpPr>
          <p:cNvPr id="163" name="CustomShape 2"/>
          <p:cNvSpPr/>
          <p:nvPr/>
        </p:nvSpPr>
        <p:spPr>
          <a:xfrm>
            <a:off x="769536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164" name="CustomShape 3"/>
          <p:cNvSpPr/>
          <p:nvPr/>
        </p:nvSpPr>
        <p:spPr>
          <a:xfrm>
            <a:off x="520272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165" name="CustomShape 4"/>
          <p:cNvSpPr/>
          <p:nvPr/>
        </p:nvSpPr>
        <p:spPr>
          <a:xfrm>
            <a:off x="271008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166" name="CustomShape 5"/>
          <p:cNvSpPr/>
          <p:nvPr/>
        </p:nvSpPr>
        <p:spPr>
          <a:xfrm>
            <a:off x="2833200" y="4166280"/>
            <a:ext cx="1780200" cy="8521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 Lyderystė ir vadyba</a:t>
            </a:r>
            <a:endParaRPr/>
          </a:p>
        </p:txBody>
      </p:sp>
      <p:sp>
        <p:nvSpPr>
          <p:cNvPr id="167" name="CustomShape 6"/>
          <p:cNvSpPr/>
          <p:nvPr/>
        </p:nvSpPr>
        <p:spPr>
          <a:xfrm rot="18583200">
            <a:off x="4086720" y="3835800"/>
            <a:ext cx="208584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68" name="CustomShape 7"/>
          <p:cNvSpPr/>
          <p:nvPr/>
        </p:nvSpPr>
        <p:spPr>
          <a:xfrm>
            <a:off x="5481000" y="267804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4.1. Mokyklos valdymas</a:t>
            </a:r>
            <a:endParaRPr/>
          </a:p>
        </p:txBody>
      </p:sp>
      <p:sp>
        <p:nvSpPr>
          <p:cNvPr id="169" name="CustomShape 8"/>
          <p:cNvSpPr/>
          <p:nvPr/>
        </p:nvSpPr>
        <p:spPr>
          <a:xfrm rot="19671000">
            <a:off x="7163280" y="2694600"/>
            <a:ext cx="929880" cy="56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0" name="CustomShape 9"/>
          <p:cNvSpPr/>
          <p:nvPr/>
        </p:nvSpPr>
        <p:spPr>
          <a:xfrm>
            <a:off x="7873560" y="2214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4.1.1. Perspektyva ir bendruomenės susitarimai</a:t>
            </a:r>
            <a:endParaRPr/>
          </a:p>
        </p:txBody>
      </p:sp>
      <p:sp>
        <p:nvSpPr>
          <p:cNvPr id="171" name="CustomShape 10"/>
          <p:cNvSpPr/>
          <p:nvPr/>
        </p:nvSpPr>
        <p:spPr>
          <a:xfrm>
            <a:off x="7250400" y="293544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2" name="CustomShape 11"/>
          <p:cNvSpPr/>
          <p:nvPr/>
        </p:nvSpPr>
        <p:spPr>
          <a:xfrm flipV="1" rot="19671600">
            <a:off x="7184520" y="3205800"/>
            <a:ext cx="1007640" cy="45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3" name="CustomShape 12"/>
          <p:cNvSpPr/>
          <p:nvPr/>
        </p:nvSpPr>
        <p:spPr>
          <a:xfrm>
            <a:off x="7873560" y="32886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4.1.3. Mokyklos savivalda</a:t>
            </a:r>
            <a:endParaRPr/>
          </a:p>
        </p:txBody>
      </p:sp>
      <p:sp>
        <p:nvSpPr>
          <p:cNvPr id="174" name="CustomShape 13"/>
          <p:cNvSpPr/>
          <p:nvPr/>
        </p:nvSpPr>
        <p:spPr>
          <a:xfrm flipV="1">
            <a:off x="4580280" y="4592160"/>
            <a:ext cx="90036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75" name="CustomShape 14"/>
          <p:cNvSpPr/>
          <p:nvPr/>
        </p:nvSpPr>
        <p:spPr>
          <a:xfrm>
            <a:off x="5436720" y="420948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4.2. Mokymasis ir veikimas komandomis</a:t>
            </a:r>
            <a:endParaRPr/>
          </a:p>
        </p:txBody>
      </p:sp>
      <p:sp>
        <p:nvSpPr>
          <p:cNvPr id="176" name="CustomShape 15"/>
          <p:cNvSpPr/>
          <p:nvPr/>
        </p:nvSpPr>
        <p:spPr>
          <a:xfrm rot="19671000">
            <a:off x="7065360" y="4179960"/>
            <a:ext cx="109512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7" name="CustomShape 16"/>
          <p:cNvSpPr/>
          <p:nvPr/>
        </p:nvSpPr>
        <p:spPr>
          <a:xfrm>
            <a:off x="7873560" y="3825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4.2.1. Veikimas kartu</a:t>
            </a:r>
            <a:endParaRPr/>
          </a:p>
        </p:txBody>
      </p:sp>
      <p:sp>
        <p:nvSpPr>
          <p:cNvPr id="178" name="CustomShape 17"/>
          <p:cNvSpPr/>
          <p:nvPr/>
        </p:nvSpPr>
        <p:spPr>
          <a:xfrm>
            <a:off x="7206120" y="446688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79" name="CustomShape 18"/>
          <p:cNvSpPr/>
          <p:nvPr/>
        </p:nvSpPr>
        <p:spPr>
          <a:xfrm>
            <a:off x="7873560" y="43617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4.2.2. Bendradarbiavimas su tėvais/globėjais</a:t>
            </a:r>
            <a:endParaRPr/>
          </a:p>
        </p:txBody>
      </p:sp>
      <p:sp>
        <p:nvSpPr>
          <p:cNvPr id="180" name="CustomShape 19"/>
          <p:cNvSpPr/>
          <p:nvPr/>
        </p:nvSpPr>
        <p:spPr>
          <a:xfrm rot="1929000">
            <a:off x="7043400" y="4783680"/>
            <a:ext cx="1180080" cy="27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81" name="CustomShape 20"/>
          <p:cNvSpPr/>
          <p:nvPr/>
        </p:nvSpPr>
        <p:spPr>
          <a:xfrm>
            <a:off x="7873560" y="490824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4.2.3. Mokyklos tinklaveika </a:t>
            </a:r>
            <a:endParaRPr/>
          </a:p>
        </p:txBody>
      </p:sp>
      <p:sp>
        <p:nvSpPr>
          <p:cNvPr id="182" name="CustomShape 21"/>
          <p:cNvSpPr/>
          <p:nvPr/>
        </p:nvSpPr>
        <p:spPr>
          <a:xfrm rot="2983200">
            <a:off x="4161240" y="5373000"/>
            <a:ext cx="1963080" cy="6408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83" name="CustomShape 22"/>
          <p:cNvSpPr/>
          <p:nvPr/>
        </p:nvSpPr>
        <p:spPr>
          <a:xfrm>
            <a:off x="5425560" y="554760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4.3. Asmeninis meistriškumas</a:t>
            </a:r>
            <a:endParaRPr/>
          </a:p>
        </p:txBody>
      </p:sp>
      <p:sp>
        <p:nvSpPr>
          <p:cNvPr id="184" name="CustomShape 23"/>
          <p:cNvSpPr/>
          <p:nvPr/>
        </p:nvSpPr>
        <p:spPr>
          <a:xfrm flipV="1" rot="442800">
            <a:off x="7191000" y="5839560"/>
            <a:ext cx="672840" cy="40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85" name="CustomShape 24"/>
          <p:cNvSpPr/>
          <p:nvPr/>
        </p:nvSpPr>
        <p:spPr>
          <a:xfrm>
            <a:off x="7873560" y="543492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4.3.1. Kompetencija</a:t>
            </a:r>
            <a:endParaRPr/>
          </a:p>
        </p:txBody>
      </p:sp>
      <p:sp>
        <p:nvSpPr>
          <p:cNvPr id="186" name="CustomShape 25"/>
          <p:cNvSpPr/>
          <p:nvPr/>
        </p:nvSpPr>
        <p:spPr>
          <a:xfrm rot="195000">
            <a:off x="7200360" y="6044760"/>
            <a:ext cx="75420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87" name="CustomShape 26"/>
          <p:cNvSpPr/>
          <p:nvPr/>
        </p:nvSpPr>
        <p:spPr>
          <a:xfrm>
            <a:off x="7873560" y="5961960"/>
            <a:ext cx="1780200" cy="513720"/>
          </a:xfrm>
          <a:prstGeom prst="rect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4.3.2. Nuolatinis profesinis tobulėjimas</a:t>
            </a:r>
            <a:endParaRPr/>
          </a:p>
        </p:txBody>
      </p:sp>
      <p:sp>
        <p:nvSpPr>
          <p:cNvPr id="188" name="CustomShape 27"/>
          <p:cNvSpPr/>
          <p:nvPr/>
        </p:nvSpPr>
        <p:spPr>
          <a:xfrm>
            <a:off x="7873560" y="27522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4.1.2. Lyderystė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įvertinti rodikliai</a:t>
            </a:r>
            <a:endParaRPr/>
          </a:p>
        </p:txBody>
      </p:sp>
      <p:sp>
        <p:nvSpPr>
          <p:cNvPr id="190" name="CustomShape 2"/>
          <p:cNvSpPr/>
          <p:nvPr/>
        </p:nvSpPr>
        <p:spPr>
          <a:xfrm>
            <a:off x="769536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191" name="CustomShape 3"/>
          <p:cNvSpPr/>
          <p:nvPr/>
        </p:nvSpPr>
        <p:spPr>
          <a:xfrm>
            <a:off x="520272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192" name="CustomShape 4"/>
          <p:cNvSpPr/>
          <p:nvPr/>
        </p:nvSpPr>
        <p:spPr>
          <a:xfrm>
            <a:off x="271008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193" name="CustomShape 5"/>
          <p:cNvSpPr/>
          <p:nvPr/>
        </p:nvSpPr>
        <p:spPr>
          <a:xfrm>
            <a:off x="2833200" y="4166280"/>
            <a:ext cx="1780200" cy="8521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 Lyderystė ir vadyba</a:t>
            </a:r>
            <a:endParaRPr/>
          </a:p>
        </p:txBody>
      </p:sp>
      <p:sp>
        <p:nvSpPr>
          <p:cNvPr id="194" name="CustomShape 6"/>
          <p:cNvSpPr/>
          <p:nvPr/>
        </p:nvSpPr>
        <p:spPr>
          <a:xfrm rot="18583200">
            <a:off x="4086720" y="3835800"/>
            <a:ext cx="208584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195" name="CustomShape 7"/>
          <p:cNvSpPr/>
          <p:nvPr/>
        </p:nvSpPr>
        <p:spPr>
          <a:xfrm>
            <a:off x="5481000" y="267804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4.1. Mokyklos valdymas</a:t>
            </a:r>
            <a:endParaRPr/>
          </a:p>
        </p:txBody>
      </p:sp>
      <p:sp>
        <p:nvSpPr>
          <p:cNvPr id="196" name="CustomShape 8"/>
          <p:cNvSpPr/>
          <p:nvPr/>
        </p:nvSpPr>
        <p:spPr>
          <a:xfrm rot="19671000">
            <a:off x="7163280" y="2694600"/>
            <a:ext cx="929880" cy="56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97" name="CustomShape 9"/>
          <p:cNvSpPr/>
          <p:nvPr/>
        </p:nvSpPr>
        <p:spPr>
          <a:xfrm>
            <a:off x="7873560" y="2214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4.1.1. Perspektyva ir bendruomenės susitarimai</a:t>
            </a:r>
            <a:endParaRPr/>
          </a:p>
        </p:txBody>
      </p:sp>
      <p:sp>
        <p:nvSpPr>
          <p:cNvPr id="198" name="CustomShape 10"/>
          <p:cNvSpPr/>
          <p:nvPr/>
        </p:nvSpPr>
        <p:spPr>
          <a:xfrm>
            <a:off x="7250400" y="293544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199" name="CustomShape 11"/>
          <p:cNvSpPr/>
          <p:nvPr/>
        </p:nvSpPr>
        <p:spPr>
          <a:xfrm flipV="1" rot="19671600">
            <a:off x="7184520" y="3205800"/>
            <a:ext cx="1007640" cy="45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00" name="CustomShape 12"/>
          <p:cNvSpPr/>
          <p:nvPr/>
        </p:nvSpPr>
        <p:spPr>
          <a:xfrm>
            <a:off x="7873560" y="32886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4.1.3. Mokyklos savivalda</a:t>
            </a:r>
            <a:endParaRPr/>
          </a:p>
        </p:txBody>
      </p:sp>
      <p:sp>
        <p:nvSpPr>
          <p:cNvPr id="201" name="CustomShape 13"/>
          <p:cNvSpPr/>
          <p:nvPr/>
        </p:nvSpPr>
        <p:spPr>
          <a:xfrm flipV="1">
            <a:off x="4580280" y="4592160"/>
            <a:ext cx="90036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02" name="CustomShape 14"/>
          <p:cNvSpPr/>
          <p:nvPr/>
        </p:nvSpPr>
        <p:spPr>
          <a:xfrm>
            <a:off x="5436720" y="420948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4.2. Mokymasis ir veikimas komandomis</a:t>
            </a:r>
            <a:endParaRPr/>
          </a:p>
        </p:txBody>
      </p:sp>
      <p:sp>
        <p:nvSpPr>
          <p:cNvPr id="203" name="CustomShape 15"/>
          <p:cNvSpPr/>
          <p:nvPr/>
        </p:nvSpPr>
        <p:spPr>
          <a:xfrm rot="19671000">
            <a:off x="7065360" y="4179960"/>
            <a:ext cx="109512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04" name="CustomShape 16"/>
          <p:cNvSpPr/>
          <p:nvPr/>
        </p:nvSpPr>
        <p:spPr>
          <a:xfrm>
            <a:off x="7873560" y="3825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4.2.1. Veikimas kartu</a:t>
            </a:r>
            <a:endParaRPr/>
          </a:p>
        </p:txBody>
      </p:sp>
      <p:sp>
        <p:nvSpPr>
          <p:cNvPr id="205" name="CustomShape 17"/>
          <p:cNvSpPr/>
          <p:nvPr/>
        </p:nvSpPr>
        <p:spPr>
          <a:xfrm>
            <a:off x="7206120" y="446688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06" name="CustomShape 18"/>
          <p:cNvSpPr/>
          <p:nvPr/>
        </p:nvSpPr>
        <p:spPr>
          <a:xfrm>
            <a:off x="7873560" y="43617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4.2.2. Bendradarbiavimas su tėvais/globėjais</a:t>
            </a:r>
            <a:endParaRPr/>
          </a:p>
        </p:txBody>
      </p:sp>
      <p:sp>
        <p:nvSpPr>
          <p:cNvPr id="207" name="CustomShape 19"/>
          <p:cNvSpPr/>
          <p:nvPr/>
        </p:nvSpPr>
        <p:spPr>
          <a:xfrm rot="1929000">
            <a:off x="7043400" y="4783680"/>
            <a:ext cx="1180080" cy="27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08" name="CustomShape 20"/>
          <p:cNvSpPr/>
          <p:nvPr/>
        </p:nvSpPr>
        <p:spPr>
          <a:xfrm>
            <a:off x="7873560" y="490824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4.2.3. Mokyklos tinklaveika </a:t>
            </a:r>
            <a:endParaRPr/>
          </a:p>
        </p:txBody>
      </p:sp>
      <p:sp>
        <p:nvSpPr>
          <p:cNvPr id="209" name="CustomShape 21"/>
          <p:cNvSpPr/>
          <p:nvPr/>
        </p:nvSpPr>
        <p:spPr>
          <a:xfrm rot="2983200">
            <a:off x="4161240" y="5373000"/>
            <a:ext cx="1963080" cy="6408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10" name="CustomShape 22"/>
          <p:cNvSpPr/>
          <p:nvPr/>
        </p:nvSpPr>
        <p:spPr>
          <a:xfrm>
            <a:off x="5425560" y="554760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4.3. Asmeninis meistriškumas</a:t>
            </a:r>
            <a:endParaRPr/>
          </a:p>
        </p:txBody>
      </p:sp>
      <p:sp>
        <p:nvSpPr>
          <p:cNvPr id="211" name="CustomShape 23"/>
          <p:cNvSpPr/>
          <p:nvPr/>
        </p:nvSpPr>
        <p:spPr>
          <a:xfrm flipV="1" rot="442800">
            <a:off x="7191000" y="5839560"/>
            <a:ext cx="672840" cy="40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12" name="CustomShape 24"/>
          <p:cNvSpPr/>
          <p:nvPr/>
        </p:nvSpPr>
        <p:spPr>
          <a:xfrm>
            <a:off x="7873560" y="543492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4.3.1. Kompetencija</a:t>
            </a:r>
            <a:endParaRPr/>
          </a:p>
        </p:txBody>
      </p:sp>
      <p:sp>
        <p:nvSpPr>
          <p:cNvPr id="213" name="CustomShape 25"/>
          <p:cNvSpPr/>
          <p:nvPr/>
        </p:nvSpPr>
        <p:spPr>
          <a:xfrm rot="195000">
            <a:off x="7200360" y="6044760"/>
            <a:ext cx="75420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14" name="CustomShape 26"/>
          <p:cNvSpPr/>
          <p:nvPr/>
        </p:nvSpPr>
        <p:spPr>
          <a:xfrm>
            <a:off x="7873560" y="5961960"/>
            <a:ext cx="1780200" cy="513720"/>
          </a:xfrm>
          <a:prstGeom prst="rect">
            <a:avLst/>
          </a:prstGeom>
          <a:solidFill>
            <a:srgbClr val="70ad47"/>
          </a:solidFill>
          <a:ln w="12600">
            <a:solidFill>
              <a:srgbClr val="527f34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4.3.2. Nuolatinis profesinis tobulėjimas</a:t>
            </a:r>
            <a:endParaRPr/>
          </a:p>
        </p:txBody>
      </p:sp>
      <p:sp>
        <p:nvSpPr>
          <p:cNvPr id="215" name="CustomShape 27"/>
          <p:cNvSpPr/>
          <p:nvPr/>
        </p:nvSpPr>
        <p:spPr>
          <a:xfrm>
            <a:off x="7873560" y="27522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4.1.2. Lyderystė</a:t>
            </a:r>
            <a:endParaRPr/>
          </a:p>
        </p:txBody>
      </p:sp>
      <p:sp>
        <p:nvSpPr>
          <p:cNvPr id="216" name="CustomShape 28"/>
          <p:cNvSpPr/>
          <p:nvPr/>
        </p:nvSpPr>
        <p:spPr>
          <a:xfrm>
            <a:off x="9973800" y="5778360"/>
            <a:ext cx="141264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3.50</a:t>
            </a:r>
            <a:endParaRPr/>
          </a:p>
        </p:txBody>
      </p:sp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218" name="CustomShape 2"/>
          <p:cNvSpPr/>
          <p:nvPr/>
        </p:nvSpPr>
        <p:spPr>
          <a:xfrm>
            <a:off x="810252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219" name="CustomShape 3"/>
          <p:cNvSpPr/>
          <p:nvPr/>
        </p:nvSpPr>
        <p:spPr>
          <a:xfrm>
            <a:off x="538092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220" name="CustomShape 4"/>
          <p:cNvSpPr/>
          <p:nvPr/>
        </p:nvSpPr>
        <p:spPr>
          <a:xfrm>
            <a:off x="265968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221" name="CustomShape 5"/>
          <p:cNvSpPr/>
          <p:nvPr/>
        </p:nvSpPr>
        <p:spPr>
          <a:xfrm>
            <a:off x="2854080" y="362088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 Rezultatai</a:t>
            </a:r>
            <a:endParaRPr/>
          </a:p>
        </p:txBody>
      </p:sp>
      <p:sp>
        <p:nvSpPr>
          <p:cNvPr id="222" name="CustomShape 6"/>
          <p:cNvSpPr/>
          <p:nvPr/>
        </p:nvSpPr>
        <p:spPr>
          <a:xfrm rot="18772800">
            <a:off x="4614840" y="3670920"/>
            <a:ext cx="1142280" cy="342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23" name="CustomShape 7"/>
          <p:cNvSpPr/>
          <p:nvPr/>
        </p:nvSpPr>
        <p:spPr>
          <a:xfrm>
            <a:off x="5575320" y="278352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1.1. Asmenybės branda</a:t>
            </a:r>
            <a:endParaRPr/>
          </a:p>
        </p:txBody>
      </p:sp>
      <p:sp>
        <p:nvSpPr>
          <p:cNvPr id="224" name="CustomShape 8"/>
          <p:cNvSpPr/>
          <p:nvPr/>
        </p:nvSpPr>
        <p:spPr>
          <a:xfrm>
            <a:off x="7519320" y="3252240"/>
            <a:ext cx="77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25" name="CustomShape 9"/>
          <p:cNvSpPr/>
          <p:nvPr/>
        </p:nvSpPr>
        <p:spPr>
          <a:xfrm>
            <a:off x="8296920" y="2783520"/>
            <a:ext cx="1943640" cy="971640"/>
          </a:xfrm>
          <a:prstGeom prst="rect">
            <a:avLst/>
          </a:prstGeom>
          <a:solidFill>
            <a:srgbClr val="ed7d31"/>
          </a:solidFill>
          <a:ln w="12600">
            <a:solidFill>
              <a:srgbClr val="af5c24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1.1.1 Asmenybės tapsmas</a:t>
            </a:r>
            <a:endParaRPr/>
          </a:p>
        </p:txBody>
      </p:sp>
      <p:sp>
        <p:nvSpPr>
          <p:cNvPr id="226" name="CustomShape 10"/>
          <p:cNvSpPr/>
          <p:nvPr/>
        </p:nvSpPr>
        <p:spPr>
          <a:xfrm rot="2831400">
            <a:off x="4614840" y="4509000"/>
            <a:ext cx="1143720" cy="342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27" name="CustomShape 11"/>
          <p:cNvSpPr/>
          <p:nvPr/>
        </p:nvSpPr>
        <p:spPr>
          <a:xfrm>
            <a:off x="5575320" y="446040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 Pasiekimai ir pažanga</a:t>
            </a:r>
            <a:endParaRPr/>
          </a:p>
        </p:txBody>
      </p:sp>
      <p:sp>
        <p:nvSpPr>
          <p:cNvPr id="228" name="CustomShape 12"/>
          <p:cNvSpPr/>
          <p:nvPr/>
        </p:nvSpPr>
        <p:spPr>
          <a:xfrm rot="19457400">
            <a:off x="7428960" y="4649400"/>
            <a:ext cx="95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29" name="CustomShape 13"/>
          <p:cNvSpPr/>
          <p:nvPr/>
        </p:nvSpPr>
        <p:spPr>
          <a:xfrm>
            <a:off x="8296920" y="3901320"/>
            <a:ext cx="1943640" cy="971640"/>
          </a:xfrm>
          <a:prstGeom prst="rect">
            <a:avLst/>
          </a:prstGeom>
          <a:solidFill>
            <a:srgbClr val="5b9bd5"/>
          </a:solidFill>
          <a:ln w="1908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1.2.1. Mokinio pasiekimai ir pažanga</a:t>
            </a:r>
            <a:endParaRPr/>
          </a:p>
        </p:txBody>
      </p:sp>
      <p:sp>
        <p:nvSpPr>
          <p:cNvPr id="230" name="CustomShape 14"/>
          <p:cNvSpPr/>
          <p:nvPr/>
        </p:nvSpPr>
        <p:spPr>
          <a:xfrm rot="2142600">
            <a:off x="7429320" y="5208120"/>
            <a:ext cx="95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31" name="CustomShape 15"/>
          <p:cNvSpPr/>
          <p:nvPr/>
        </p:nvSpPr>
        <p:spPr>
          <a:xfrm>
            <a:off x="8296920" y="501912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1.2.2. Mokyklos pasiekimai ir pažanga</a:t>
            </a:r>
            <a:endParaRPr/>
          </a:p>
        </p:txBody>
      </p:sp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233" name="CustomShape 2"/>
          <p:cNvSpPr/>
          <p:nvPr/>
        </p:nvSpPr>
        <p:spPr>
          <a:xfrm>
            <a:off x="810252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234" name="CustomShape 3"/>
          <p:cNvSpPr/>
          <p:nvPr/>
        </p:nvSpPr>
        <p:spPr>
          <a:xfrm>
            <a:off x="538092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235" name="CustomShape 4"/>
          <p:cNvSpPr/>
          <p:nvPr/>
        </p:nvSpPr>
        <p:spPr>
          <a:xfrm>
            <a:off x="2659680" y="1208520"/>
            <a:ext cx="2332440" cy="504540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anchor="ctr" bIns="3781080" lIns="248760" rIns="248760" tIns="248760"/>
          <a:p>
            <a:pPr algn="ctr">
              <a:lnSpc>
                <a:spcPct val="90000"/>
              </a:lnSpc>
            </a:pPr>
            <a:r>
              <a:rPr lang="lt-LT" sz="35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236" name="CustomShape 5"/>
          <p:cNvSpPr/>
          <p:nvPr/>
        </p:nvSpPr>
        <p:spPr>
          <a:xfrm>
            <a:off x="2854080" y="362088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 Rezultatai</a:t>
            </a:r>
            <a:endParaRPr/>
          </a:p>
        </p:txBody>
      </p:sp>
      <p:sp>
        <p:nvSpPr>
          <p:cNvPr id="237" name="CustomShape 6"/>
          <p:cNvSpPr/>
          <p:nvPr/>
        </p:nvSpPr>
        <p:spPr>
          <a:xfrm rot="18772800">
            <a:off x="4614840" y="3670920"/>
            <a:ext cx="1142280" cy="342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38" name="CustomShape 7"/>
          <p:cNvSpPr/>
          <p:nvPr/>
        </p:nvSpPr>
        <p:spPr>
          <a:xfrm>
            <a:off x="5575320" y="278352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1.1. Asmenybės branda</a:t>
            </a:r>
            <a:endParaRPr/>
          </a:p>
        </p:txBody>
      </p:sp>
      <p:sp>
        <p:nvSpPr>
          <p:cNvPr id="239" name="CustomShape 8"/>
          <p:cNvSpPr/>
          <p:nvPr/>
        </p:nvSpPr>
        <p:spPr>
          <a:xfrm>
            <a:off x="7519320" y="3252240"/>
            <a:ext cx="77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40" name="CustomShape 9"/>
          <p:cNvSpPr/>
          <p:nvPr/>
        </p:nvSpPr>
        <p:spPr>
          <a:xfrm>
            <a:off x="8296920" y="2783520"/>
            <a:ext cx="1943640" cy="971640"/>
          </a:xfrm>
          <a:prstGeom prst="rect">
            <a:avLst/>
          </a:prstGeom>
          <a:solidFill>
            <a:srgbClr val="ed7d31"/>
          </a:solidFill>
          <a:ln w="12600">
            <a:solidFill>
              <a:srgbClr val="af5c24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1.1.1 Asmenybės tapsmas</a:t>
            </a:r>
            <a:endParaRPr/>
          </a:p>
        </p:txBody>
      </p:sp>
      <p:sp>
        <p:nvSpPr>
          <p:cNvPr id="241" name="CustomShape 10"/>
          <p:cNvSpPr/>
          <p:nvPr/>
        </p:nvSpPr>
        <p:spPr>
          <a:xfrm rot="2831400">
            <a:off x="4614840" y="4509000"/>
            <a:ext cx="1143720" cy="3420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42" name="CustomShape 11"/>
          <p:cNvSpPr/>
          <p:nvPr/>
        </p:nvSpPr>
        <p:spPr>
          <a:xfrm>
            <a:off x="5575320" y="446040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 Pasiekimai ir pažanga</a:t>
            </a:r>
            <a:endParaRPr/>
          </a:p>
        </p:txBody>
      </p:sp>
      <p:sp>
        <p:nvSpPr>
          <p:cNvPr id="243" name="CustomShape 12"/>
          <p:cNvSpPr/>
          <p:nvPr/>
        </p:nvSpPr>
        <p:spPr>
          <a:xfrm rot="19457400">
            <a:off x="7428960" y="4649400"/>
            <a:ext cx="95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44" name="CustomShape 13"/>
          <p:cNvSpPr/>
          <p:nvPr/>
        </p:nvSpPr>
        <p:spPr>
          <a:xfrm>
            <a:off x="8296920" y="390132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43729d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1.2.1. Mokinio pasiekimai ir pažanga</a:t>
            </a:r>
            <a:endParaRPr/>
          </a:p>
        </p:txBody>
      </p:sp>
      <p:sp>
        <p:nvSpPr>
          <p:cNvPr id="245" name="CustomShape 14"/>
          <p:cNvSpPr/>
          <p:nvPr/>
        </p:nvSpPr>
        <p:spPr>
          <a:xfrm rot="2142600">
            <a:off x="7429320" y="5208120"/>
            <a:ext cx="957240" cy="342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46" name="CustomShape 15"/>
          <p:cNvSpPr/>
          <p:nvPr/>
        </p:nvSpPr>
        <p:spPr>
          <a:xfrm>
            <a:off x="8296920" y="5019120"/>
            <a:ext cx="1943640" cy="97164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41040" lIns="41040" rIns="41040" tIns="41040"/>
          <a:p>
            <a:pPr algn="ctr">
              <a:lnSpc>
                <a:spcPct val="90000"/>
              </a:lnSpc>
            </a:pPr>
            <a:r>
              <a:rPr lang="lt-LT" sz="2000">
                <a:solidFill>
                  <a:srgbClr val="ffffff"/>
                </a:solidFill>
                <a:latin typeface="Calibri"/>
              </a:rPr>
              <a:t>1.2.2. Mokyklos pasiekimai ir pažanga</a:t>
            </a:r>
            <a:endParaRPr/>
          </a:p>
        </p:txBody>
      </p:sp>
      <p:sp>
        <p:nvSpPr>
          <p:cNvPr id="247" name="CustomShape 16"/>
          <p:cNvSpPr/>
          <p:nvPr/>
        </p:nvSpPr>
        <p:spPr>
          <a:xfrm>
            <a:off x="10629720" y="3187080"/>
            <a:ext cx="121896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2.19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249" name="CustomShape 2"/>
          <p:cNvSpPr/>
          <p:nvPr/>
        </p:nvSpPr>
        <p:spPr>
          <a:xfrm>
            <a:off x="769536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250" name="CustomShape 3"/>
          <p:cNvSpPr/>
          <p:nvPr/>
        </p:nvSpPr>
        <p:spPr>
          <a:xfrm>
            <a:off x="520272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251" name="CustomShape 4"/>
          <p:cNvSpPr/>
          <p:nvPr/>
        </p:nvSpPr>
        <p:spPr>
          <a:xfrm>
            <a:off x="271008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252" name="CustomShape 5"/>
          <p:cNvSpPr/>
          <p:nvPr/>
        </p:nvSpPr>
        <p:spPr>
          <a:xfrm>
            <a:off x="2833200" y="4166280"/>
            <a:ext cx="1780200" cy="8521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 Lyderystė ir vadyba</a:t>
            </a:r>
            <a:endParaRPr/>
          </a:p>
        </p:txBody>
      </p:sp>
      <p:sp>
        <p:nvSpPr>
          <p:cNvPr id="253" name="CustomShape 6"/>
          <p:cNvSpPr/>
          <p:nvPr/>
        </p:nvSpPr>
        <p:spPr>
          <a:xfrm rot="18583200">
            <a:off x="4086720" y="3835800"/>
            <a:ext cx="208584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54" name="CustomShape 7"/>
          <p:cNvSpPr/>
          <p:nvPr/>
        </p:nvSpPr>
        <p:spPr>
          <a:xfrm>
            <a:off x="5481000" y="267804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4.1. Mokyklos valdymas</a:t>
            </a:r>
            <a:endParaRPr/>
          </a:p>
        </p:txBody>
      </p:sp>
      <p:sp>
        <p:nvSpPr>
          <p:cNvPr id="255" name="CustomShape 8"/>
          <p:cNvSpPr/>
          <p:nvPr/>
        </p:nvSpPr>
        <p:spPr>
          <a:xfrm rot="19671000">
            <a:off x="7163280" y="2694600"/>
            <a:ext cx="929880" cy="56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56" name="CustomShape 9"/>
          <p:cNvSpPr/>
          <p:nvPr/>
        </p:nvSpPr>
        <p:spPr>
          <a:xfrm>
            <a:off x="7873560" y="2214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4.1.1. Perspektyva ir bendruomenės susitarimai</a:t>
            </a:r>
            <a:endParaRPr/>
          </a:p>
        </p:txBody>
      </p:sp>
      <p:sp>
        <p:nvSpPr>
          <p:cNvPr id="257" name="CustomShape 10"/>
          <p:cNvSpPr/>
          <p:nvPr/>
        </p:nvSpPr>
        <p:spPr>
          <a:xfrm>
            <a:off x="7250400" y="293544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58" name="CustomShape 11"/>
          <p:cNvSpPr/>
          <p:nvPr/>
        </p:nvSpPr>
        <p:spPr>
          <a:xfrm flipV="1" rot="19671600">
            <a:off x="7184520" y="3205800"/>
            <a:ext cx="1007640" cy="45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59" name="CustomShape 12"/>
          <p:cNvSpPr/>
          <p:nvPr/>
        </p:nvSpPr>
        <p:spPr>
          <a:xfrm>
            <a:off x="7873560" y="32886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4.1.3. Mokyklos savivalda</a:t>
            </a:r>
            <a:endParaRPr/>
          </a:p>
        </p:txBody>
      </p:sp>
      <p:sp>
        <p:nvSpPr>
          <p:cNvPr id="260" name="CustomShape 13"/>
          <p:cNvSpPr/>
          <p:nvPr/>
        </p:nvSpPr>
        <p:spPr>
          <a:xfrm flipV="1">
            <a:off x="4580280" y="4592160"/>
            <a:ext cx="90036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61" name="CustomShape 14"/>
          <p:cNvSpPr/>
          <p:nvPr/>
        </p:nvSpPr>
        <p:spPr>
          <a:xfrm>
            <a:off x="5436720" y="420948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4.2. Mokymasis ir veikimas komandomis</a:t>
            </a:r>
            <a:endParaRPr/>
          </a:p>
        </p:txBody>
      </p:sp>
      <p:sp>
        <p:nvSpPr>
          <p:cNvPr id="262" name="CustomShape 15"/>
          <p:cNvSpPr/>
          <p:nvPr/>
        </p:nvSpPr>
        <p:spPr>
          <a:xfrm rot="19671000">
            <a:off x="7065360" y="4179960"/>
            <a:ext cx="109512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63" name="CustomShape 16"/>
          <p:cNvSpPr/>
          <p:nvPr/>
        </p:nvSpPr>
        <p:spPr>
          <a:xfrm>
            <a:off x="7873560" y="3825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4.2.1. Veikimas kartu</a:t>
            </a:r>
            <a:endParaRPr/>
          </a:p>
        </p:txBody>
      </p:sp>
      <p:sp>
        <p:nvSpPr>
          <p:cNvPr id="264" name="CustomShape 17"/>
          <p:cNvSpPr/>
          <p:nvPr/>
        </p:nvSpPr>
        <p:spPr>
          <a:xfrm>
            <a:off x="7206120" y="446688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65" name="CustomShape 18"/>
          <p:cNvSpPr/>
          <p:nvPr/>
        </p:nvSpPr>
        <p:spPr>
          <a:xfrm>
            <a:off x="7873560" y="4361760"/>
            <a:ext cx="1780200" cy="513720"/>
          </a:xfrm>
          <a:prstGeom prst="rect">
            <a:avLst/>
          </a:prstGeom>
          <a:gradFill>
            <a:gsLst>
              <a:gs pos="0">
                <a:srgbClr val="f7a582"/>
              </a:gs>
              <a:gs pos="50000">
                <a:srgbClr val="f7bca4"/>
              </a:gs>
              <a:gs pos="100000">
                <a:srgbClr val="f7a582"/>
              </a:gs>
            </a:gsLst>
            <a:lin ang="5400000"/>
          </a:gradFill>
          <a:ln w="6480">
            <a:solidFill>
              <a:srgbClr val="ed7d31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000000"/>
                </a:solidFill>
                <a:latin typeface="Calibri"/>
              </a:rPr>
              <a:t>4.2.2. Bendradarbiavimas su tėvais/globėjais</a:t>
            </a:r>
            <a:endParaRPr/>
          </a:p>
        </p:txBody>
      </p:sp>
      <p:sp>
        <p:nvSpPr>
          <p:cNvPr id="266" name="CustomShape 19"/>
          <p:cNvSpPr/>
          <p:nvPr/>
        </p:nvSpPr>
        <p:spPr>
          <a:xfrm rot="1929000">
            <a:off x="7070760" y="4775760"/>
            <a:ext cx="1180080" cy="27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67" name="CustomShape 20"/>
          <p:cNvSpPr/>
          <p:nvPr/>
        </p:nvSpPr>
        <p:spPr>
          <a:xfrm>
            <a:off x="7873560" y="490824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4.2.3. Mokyklos tinklaveika </a:t>
            </a:r>
            <a:endParaRPr/>
          </a:p>
        </p:txBody>
      </p:sp>
      <p:sp>
        <p:nvSpPr>
          <p:cNvPr id="268" name="CustomShape 21"/>
          <p:cNvSpPr/>
          <p:nvPr/>
        </p:nvSpPr>
        <p:spPr>
          <a:xfrm rot="2983200">
            <a:off x="4161240" y="5373000"/>
            <a:ext cx="1963080" cy="6408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69" name="CustomShape 22"/>
          <p:cNvSpPr/>
          <p:nvPr/>
        </p:nvSpPr>
        <p:spPr>
          <a:xfrm>
            <a:off x="5425560" y="554760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4.3. Asmeninis meistriškumas</a:t>
            </a:r>
            <a:endParaRPr/>
          </a:p>
        </p:txBody>
      </p:sp>
      <p:sp>
        <p:nvSpPr>
          <p:cNvPr id="270" name="CustomShape 23"/>
          <p:cNvSpPr/>
          <p:nvPr/>
        </p:nvSpPr>
        <p:spPr>
          <a:xfrm flipV="1" rot="442800">
            <a:off x="7191000" y="5839560"/>
            <a:ext cx="672840" cy="40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71" name="CustomShape 24"/>
          <p:cNvSpPr/>
          <p:nvPr/>
        </p:nvSpPr>
        <p:spPr>
          <a:xfrm>
            <a:off x="7873560" y="543492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4.3.1. Kompetencija</a:t>
            </a:r>
            <a:endParaRPr/>
          </a:p>
        </p:txBody>
      </p:sp>
      <p:sp>
        <p:nvSpPr>
          <p:cNvPr id="272" name="CustomShape 25"/>
          <p:cNvSpPr/>
          <p:nvPr/>
        </p:nvSpPr>
        <p:spPr>
          <a:xfrm rot="195000">
            <a:off x="7200360" y="6044760"/>
            <a:ext cx="75420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73" name="CustomShape 26"/>
          <p:cNvSpPr/>
          <p:nvPr/>
        </p:nvSpPr>
        <p:spPr>
          <a:xfrm>
            <a:off x="7873560" y="59619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4.3.2. Nuolatinis profesinis tobulėjimas</a:t>
            </a:r>
            <a:endParaRPr/>
          </a:p>
        </p:txBody>
      </p:sp>
      <p:sp>
        <p:nvSpPr>
          <p:cNvPr id="274" name="CustomShape 27"/>
          <p:cNvSpPr/>
          <p:nvPr/>
        </p:nvSpPr>
        <p:spPr>
          <a:xfrm>
            <a:off x="7873560" y="27522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4.1.2. Lyderystė</a:t>
            </a:r>
            <a:endParaRPr/>
          </a:p>
        </p:txBody>
      </p:sp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įvertinti rodikliai</a:t>
            </a:r>
            <a:endParaRPr/>
          </a:p>
        </p:txBody>
      </p:sp>
      <p:sp>
        <p:nvSpPr>
          <p:cNvPr id="276" name="CustomShape 2"/>
          <p:cNvSpPr/>
          <p:nvPr/>
        </p:nvSpPr>
        <p:spPr>
          <a:xfrm>
            <a:off x="769536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Rodikliai</a:t>
            </a:r>
            <a:endParaRPr/>
          </a:p>
        </p:txBody>
      </p:sp>
      <p:sp>
        <p:nvSpPr>
          <p:cNvPr id="277" name="CustomShape 3"/>
          <p:cNvSpPr/>
          <p:nvPr/>
        </p:nvSpPr>
        <p:spPr>
          <a:xfrm>
            <a:off x="520272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Temos</a:t>
            </a:r>
            <a:endParaRPr/>
          </a:p>
        </p:txBody>
      </p:sp>
      <p:sp>
        <p:nvSpPr>
          <p:cNvPr id="278" name="CustomShape 4"/>
          <p:cNvSpPr/>
          <p:nvPr/>
        </p:nvSpPr>
        <p:spPr>
          <a:xfrm>
            <a:off x="2710080" y="1191600"/>
            <a:ext cx="2136240" cy="5340960"/>
          </a:xfrm>
          <a:prstGeom prst="rect">
            <a:avLst/>
          </a:prstGeom>
          <a:solidFill>
            <a:srgbClr val="d1deef"/>
          </a:solidFill>
          <a:ln>
            <a:noFill/>
          </a:ln>
        </p:spPr>
        <p:txBody>
          <a:bodyPr bIns="4492800" lIns="128160" rIns="128160" tIns="274320"/>
          <a:p>
            <a:pPr algn="ctr">
              <a:lnSpc>
                <a:spcPct val="90000"/>
              </a:lnSpc>
            </a:pPr>
            <a:r>
              <a:rPr lang="lt-LT" sz="3200">
                <a:solidFill>
                  <a:srgbClr val="000000"/>
                </a:solidFill>
                <a:latin typeface="Calibri"/>
              </a:rPr>
              <a:t>Sritis</a:t>
            </a:r>
            <a:endParaRPr/>
          </a:p>
        </p:txBody>
      </p:sp>
      <p:sp>
        <p:nvSpPr>
          <p:cNvPr id="279" name="CustomShape 5"/>
          <p:cNvSpPr/>
          <p:nvPr/>
        </p:nvSpPr>
        <p:spPr>
          <a:xfrm>
            <a:off x="2833200" y="4166280"/>
            <a:ext cx="1780200" cy="8521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 Lyderystė ir vadyba</a:t>
            </a:r>
            <a:endParaRPr/>
          </a:p>
        </p:txBody>
      </p:sp>
      <p:sp>
        <p:nvSpPr>
          <p:cNvPr id="280" name="CustomShape 6"/>
          <p:cNvSpPr/>
          <p:nvPr/>
        </p:nvSpPr>
        <p:spPr>
          <a:xfrm rot="18583200">
            <a:off x="4086720" y="3835800"/>
            <a:ext cx="208584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81" name="CustomShape 7"/>
          <p:cNvSpPr/>
          <p:nvPr/>
        </p:nvSpPr>
        <p:spPr>
          <a:xfrm>
            <a:off x="5481000" y="267804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4.1. Mokyklos valdymas</a:t>
            </a:r>
            <a:endParaRPr/>
          </a:p>
        </p:txBody>
      </p:sp>
      <p:sp>
        <p:nvSpPr>
          <p:cNvPr id="282" name="CustomShape 8"/>
          <p:cNvSpPr/>
          <p:nvPr/>
        </p:nvSpPr>
        <p:spPr>
          <a:xfrm rot="19671000">
            <a:off x="7163280" y="2694600"/>
            <a:ext cx="929880" cy="5688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83" name="CustomShape 9"/>
          <p:cNvSpPr/>
          <p:nvPr/>
        </p:nvSpPr>
        <p:spPr>
          <a:xfrm>
            <a:off x="7873560" y="2214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4.1.1. Perspektyva ir bendruomenės susitarimai</a:t>
            </a:r>
            <a:endParaRPr/>
          </a:p>
        </p:txBody>
      </p:sp>
      <p:sp>
        <p:nvSpPr>
          <p:cNvPr id="284" name="CustomShape 10"/>
          <p:cNvSpPr/>
          <p:nvPr/>
        </p:nvSpPr>
        <p:spPr>
          <a:xfrm>
            <a:off x="7250400" y="293544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85" name="CustomShape 11"/>
          <p:cNvSpPr/>
          <p:nvPr/>
        </p:nvSpPr>
        <p:spPr>
          <a:xfrm flipV="1" rot="19671600">
            <a:off x="7184520" y="3205800"/>
            <a:ext cx="1007640" cy="45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86" name="CustomShape 12"/>
          <p:cNvSpPr/>
          <p:nvPr/>
        </p:nvSpPr>
        <p:spPr>
          <a:xfrm>
            <a:off x="7873560" y="32886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4.1.3. Mokyklos savivalda</a:t>
            </a:r>
            <a:endParaRPr/>
          </a:p>
        </p:txBody>
      </p:sp>
      <p:sp>
        <p:nvSpPr>
          <p:cNvPr id="287" name="CustomShape 13"/>
          <p:cNvSpPr/>
          <p:nvPr/>
        </p:nvSpPr>
        <p:spPr>
          <a:xfrm flipV="1">
            <a:off x="4580280" y="4592160"/>
            <a:ext cx="900360" cy="9396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88" name="CustomShape 14"/>
          <p:cNvSpPr/>
          <p:nvPr/>
        </p:nvSpPr>
        <p:spPr>
          <a:xfrm>
            <a:off x="5436720" y="420948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4.2. Mokymasis ir veikimas komandomis</a:t>
            </a:r>
            <a:endParaRPr/>
          </a:p>
        </p:txBody>
      </p:sp>
      <p:sp>
        <p:nvSpPr>
          <p:cNvPr id="289" name="CustomShape 15"/>
          <p:cNvSpPr/>
          <p:nvPr/>
        </p:nvSpPr>
        <p:spPr>
          <a:xfrm rot="19671000">
            <a:off x="7065360" y="4179960"/>
            <a:ext cx="109512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90" name="CustomShape 16"/>
          <p:cNvSpPr/>
          <p:nvPr/>
        </p:nvSpPr>
        <p:spPr>
          <a:xfrm>
            <a:off x="7873560" y="38253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4.2.1. Veikimas kartu</a:t>
            </a:r>
            <a:endParaRPr/>
          </a:p>
        </p:txBody>
      </p:sp>
      <p:sp>
        <p:nvSpPr>
          <p:cNvPr id="291" name="CustomShape 17"/>
          <p:cNvSpPr/>
          <p:nvPr/>
        </p:nvSpPr>
        <p:spPr>
          <a:xfrm>
            <a:off x="7206120" y="4466880"/>
            <a:ext cx="711720" cy="1080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92" name="CustomShape 18"/>
          <p:cNvSpPr/>
          <p:nvPr/>
        </p:nvSpPr>
        <p:spPr>
          <a:xfrm>
            <a:off x="7873560" y="4361760"/>
            <a:ext cx="1780200" cy="513720"/>
          </a:xfrm>
          <a:prstGeom prst="rect">
            <a:avLst/>
          </a:prstGeom>
          <a:gradFill>
            <a:gsLst>
              <a:gs pos="0">
                <a:srgbClr val="f7a582"/>
              </a:gs>
              <a:gs pos="50000">
                <a:srgbClr val="f7bca4"/>
              </a:gs>
              <a:gs pos="100000">
                <a:srgbClr val="f7a582"/>
              </a:gs>
            </a:gsLst>
            <a:lin ang="5400000"/>
          </a:gradFill>
          <a:ln w="6480">
            <a:solidFill>
              <a:srgbClr val="ed7d31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000000"/>
                </a:solidFill>
                <a:latin typeface="Calibri"/>
              </a:rPr>
              <a:t>4.2.2. Bendradarbiavimas su tėvais/globėjais</a:t>
            </a:r>
            <a:endParaRPr/>
          </a:p>
        </p:txBody>
      </p:sp>
      <p:sp>
        <p:nvSpPr>
          <p:cNvPr id="293" name="CustomShape 19"/>
          <p:cNvSpPr/>
          <p:nvPr/>
        </p:nvSpPr>
        <p:spPr>
          <a:xfrm rot="1929000">
            <a:off x="7070760" y="4775760"/>
            <a:ext cx="1180080" cy="2736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94" name="CustomShape 20"/>
          <p:cNvSpPr/>
          <p:nvPr/>
        </p:nvSpPr>
        <p:spPr>
          <a:xfrm>
            <a:off x="7873560" y="490824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4.2.3. Mokyklos tinklaveika </a:t>
            </a:r>
            <a:endParaRPr/>
          </a:p>
        </p:txBody>
      </p:sp>
      <p:sp>
        <p:nvSpPr>
          <p:cNvPr id="295" name="CustomShape 21"/>
          <p:cNvSpPr/>
          <p:nvPr/>
        </p:nvSpPr>
        <p:spPr>
          <a:xfrm rot="2983200">
            <a:off x="4161240" y="5373000"/>
            <a:ext cx="1963080" cy="64080"/>
          </a:xfrm>
          <a:prstGeom prst="rect">
            <a:avLst/>
          </a:prstGeom>
          <a:noFill/>
          <a:ln w="12600">
            <a:solidFill>
              <a:srgbClr val="487caa"/>
            </a:solidFill>
            <a:miter/>
          </a:ln>
        </p:spPr>
      </p:sp>
      <p:sp>
        <p:nvSpPr>
          <p:cNvPr id="296" name="CustomShape 22"/>
          <p:cNvSpPr/>
          <p:nvPr/>
        </p:nvSpPr>
        <p:spPr>
          <a:xfrm>
            <a:off x="5425560" y="5547600"/>
            <a:ext cx="1780200" cy="78228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>
                <a:solidFill>
                  <a:srgbClr val="ffffff"/>
                </a:solidFill>
                <a:latin typeface="Calibri"/>
              </a:rPr>
              <a:t>4.3. Asmeninis meistriškumas</a:t>
            </a:r>
            <a:endParaRPr/>
          </a:p>
        </p:txBody>
      </p:sp>
      <p:sp>
        <p:nvSpPr>
          <p:cNvPr id="297" name="CustomShape 23"/>
          <p:cNvSpPr/>
          <p:nvPr/>
        </p:nvSpPr>
        <p:spPr>
          <a:xfrm flipV="1" rot="442800">
            <a:off x="7191000" y="5839560"/>
            <a:ext cx="672840" cy="4032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298" name="CustomShape 24"/>
          <p:cNvSpPr/>
          <p:nvPr/>
        </p:nvSpPr>
        <p:spPr>
          <a:xfrm>
            <a:off x="7873560" y="543492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4.3.1. Kompetencija</a:t>
            </a:r>
            <a:endParaRPr/>
          </a:p>
        </p:txBody>
      </p:sp>
      <p:sp>
        <p:nvSpPr>
          <p:cNvPr id="299" name="CustomShape 25"/>
          <p:cNvSpPr/>
          <p:nvPr/>
        </p:nvSpPr>
        <p:spPr>
          <a:xfrm rot="195000">
            <a:off x="7200360" y="6044760"/>
            <a:ext cx="754200" cy="39240"/>
          </a:xfrm>
          <a:prstGeom prst="rect">
            <a:avLst/>
          </a:prstGeom>
          <a:noFill/>
          <a:ln w="12600">
            <a:solidFill>
              <a:srgbClr val="528cc1"/>
            </a:solidFill>
            <a:miter/>
          </a:ln>
        </p:spPr>
      </p:sp>
      <p:sp>
        <p:nvSpPr>
          <p:cNvPr id="300" name="CustomShape 26"/>
          <p:cNvSpPr/>
          <p:nvPr/>
        </p:nvSpPr>
        <p:spPr>
          <a:xfrm>
            <a:off x="7873560" y="596196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4.3.2. Nuolatinis profesinis tobulėjimas</a:t>
            </a:r>
            <a:endParaRPr/>
          </a:p>
        </p:txBody>
      </p:sp>
      <p:sp>
        <p:nvSpPr>
          <p:cNvPr id="301" name="CustomShape 27"/>
          <p:cNvSpPr/>
          <p:nvPr/>
        </p:nvSpPr>
        <p:spPr>
          <a:xfrm>
            <a:off x="7873560" y="2752200"/>
            <a:ext cx="1780200" cy="51372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6560" lIns="16560" rIns="16560" tIns="16560"/>
          <a:p>
            <a:pPr algn="ctr">
              <a:lnSpc>
                <a:spcPct val="90000"/>
              </a:lnSpc>
            </a:pPr>
            <a:r>
              <a:rPr lang="lt-LT" sz="1300">
                <a:solidFill>
                  <a:srgbClr val="ffffff"/>
                </a:solidFill>
                <a:latin typeface="Calibri"/>
              </a:rPr>
              <a:t>4.1.2. Lyderystė</a:t>
            </a:r>
            <a:endParaRPr/>
          </a:p>
        </p:txBody>
      </p:sp>
      <p:sp>
        <p:nvSpPr>
          <p:cNvPr id="302" name="CustomShape 28"/>
          <p:cNvSpPr/>
          <p:nvPr/>
        </p:nvSpPr>
        <p:spPr>
          <a:xfrm>
            <a:off x="10009800" y="4492440"/>
            <a:ext cx="1218960" cy="118764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lt-LT">
                <a:solidFill>
                  <a:srgbClr val="000000"/>
                </a:solidFill>
                <a:latin typeface="Calibri"/>
              </a:rPr>
              <a:t>2.37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TextShape 1"/>
          <p:cNvSpPr txBox="1"/>
          <p:nvPr/>
        </p:nvSpPr>
        <p:spPr>
          <a:xfrm>
            <a:off x="1013040" y="10368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2016-2017 m.m. ir 2017-2018 m. m. rezultatų palyginimas</a:t>
            </a:r>
            <a:endParaRPr/>
          </a:p>
        </p:txBody>
      </p:sp>
      <p:graphicFrame>
        <p:nvGraphicFramePr>
          <p:cNvPr id="304" name="Chart 31"/>
          <p:cNvGraphicFramePr/>
          <p:nvPr/>
        </p:nvGraphicFramePr>
        <p:xfrm>
          <a:off x="1013040" y="1429560"/>
          <a:ext cx="10665000" cy="5087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838080" y="2412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Bendra rezultatų lentelė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endParaRPr/>
          </a:p>
        </p:txBody>
      </p:sp>
      <p:pic>
        <p:nvPicPr>
          <p:cNvPr descr="" id="82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1580760" y="1095840"/>
            <a:ext cx="9169920" cy="5597640"/>
          </a:xfrm>
          <a:prstGeom prst="rect">
            <a:avLst/>
          </a:prstGeom>
          <a:ln>
            <a:noFill/>
          </a:ln>
        </p:spPr>
      </p:pic>
    </p:spTree>
  </p:cSld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TextShape 1"/>
          <p:cNvSpPr txBox="1"/>
          <p:nvPr/>
        </p:nvSpPr>
        <p:spPr>
          <a:xfrm>
            <a:off x="838080" y="2675880"/>
            <a:ext cx="10515240" cy="1325160"/>
          </a:xfrm>
          <a:prstGeom prst="rect">
            <a:avLst/>
          </a:prstGeom>
        </p:spPr>
        <p:txBody>
          <a:bodyPr anchor="ctr"/>
          <a:p>
            <a:pPr>
              <a:lnSpc>
                <a:spcPct val="9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Ačiū už dėmesį </a:t>
            </a:r>
            <a:r>
              <a:rPr lang="lt-LT" sz="4400">
                <a:solidFill>
                  <a:srgbClr val="000000"/>
                </a:solidFill>
                <a:latin typeface="Wingdings"/>
              </a:rPr>
              <a:t></a:t>
            </a:r>
            <a:endParaRPr/>
          </a:p>
        </p:txBody>
      </p:sp>
      <p:sp>
        <p:nvSpPr>
          <p:cNvPr id="306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2818080" y="182016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1 sritis. Rezultatai</a:t>
            </a:r>
            <a:endParaRPr/>
          </a:p>
        </p:txBody>
      </p:sp>
      <p:sp>
        <p:nvSpPr>
          <p:cNvPr id="84" name="CustomShape 2"/>
          <p:cNvSpPr/>
          <p:nvPr/>
        </p:nvSpPr>
        <p:spPr>
          <a:xfrm>
            <a:off x="6682680" y="1820160"/>
            <a:ext cx="3512880" cy="2107800"/>
          </a:xfrm>
          <a:prstGeom prst="rect">
            <a:avLst/>
          </a:prstGeom>
          <a:solidFill>
            <a:srgbClr val="70ad47"/>
          </a:solidFill>
          <a:ln w="1908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2 sritis. Ugdymas(is) ir mokinių patirtys (3.15)</a:t>
            </a:r>
            <a:endParaRPr/>
          </a:p>
        </p:txBody>
      </p:sp>
      <p:sp>
        <p:nvSpPr>
          <p:cNvPr id="85" name="CustomShape 3"/>
          <p:cNvSpPr/>
          <p:nvPr/>
        </p:nvSpPr>
        <p:spPr>
          <a:xfrm>
            <a:off x="2818080" y="4279680"/>
            <a:ext cx="3512880" cy="2107800"/>
          </a:xfrm>
          <a:prstGeom prst="rect">
            <a:avLst/>
          </a:prstGeom>
          <a:solidFill>
            <a:srgbClr val="5b9bd5"/>
          </a:solidFill>
          <a:ln w="1908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3 sritis. Ugdymo aplinkos</a:t>
            </a:r>
            <a:endParaRPr/>
          </a:p>
        </p:txBody>
      </p:sp>
      <p:sp>
        <p:nvSpPr>
          <p:cNvPr id="86" name="CustomShape 4"/>
          <p:cNvSpPr/>
          <p:nvPr/>
        </p:nvSpPr>
        <p:spPr>
          <a:xfrm>
            <a:off x="6682680" y="427968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4 sritis. Lyderystė ir vadyba</a:t>
            </a:r>
            <a:endParaRPr/>
          </a:p>
        </p:txBody>
      </p:sp>
      <p:sp>
        <p:nvSpPr>
          <p:cNvPr id="87" name="TextShape 5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Aukščiausiai įvertinta sritis</a:t>
            </a:r>
            <a:endParaRPr/>
          </a:p>
        </p:txBody>
      </p:sp>
      <p:sp>
        <p:nvSpPr>
          <p:cNvPr id="88" name="TextShape 6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CustomShape 1"/>
          <p:cNvSpPr/>
          <p:nvPr/>
        </p:nvSpPr>
        <p:spPr>
          <a:xfrm>
            <a:off x="2818080" y="1820160"/>
            <a:ext cx="3512880" cy="2107800"/>
          </a:xfrm>
          <a:prstGeom prst="rect">
            <a:avLst/>
          </a:prstGeom>
          <a:solidFill>
            <a:srgbClr val="ed7d31"/>
          </a:solidFill>
          <a:ln w="1908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1 sritis. Rezultatai (2.59)</a:t>
            </a:r>
            <a:endParaRPr/>
          </a:p>
        </p:txBody>
      </p:sp>
      <p:sp>
        <p:nvSpPr>
          <p:cNvPr id="90" name="CustomShape 2"/>
          <p:cNvSpPr/>
          <p:nvPr/>
        </p:nvSpPr>
        <p:spPr>
          <a:xfrm>
            <a:off x="6682680" y="182016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2 sritis. Ugdymas(is) ir mokinių patirtys (3.15)</a:t>
            </a:r>
            <a:endParaRPr/>
          </a:p>
        </p:txBody>
      </p:sp>
      <p:sp>
        <p:nvSpPr>
          <p:cNvPr id="91" name="CustomShape 3"/>
          <p:cNvSpPr/>
          <p:nvPr/>
        </p:nvSpPr>
        <p:spPr>
          <a:xfrm>
            <a:off x="2818080" y="427968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3 sritis. Ugdymo aplinkos (3.11)</a:t>
            </a:r>
            <a:endParaRPr/>
          </a:p>
        </p:txBody>
      </p:sp>
      <p:sp>
        <p:nvSpPr>
          <p:cNvPr id="92" name="CustomShape 4"/>
          <p:cNvSpPr/>
          <p:nvPr/>
        </p:nvSpPr>
        <p:spPr>
          <a:xfrm>
            <a:off x="6682680" y="4279680"/>
            <a:ext cx="3512880" cy="2107800"/>
          </a:xfrm>
          <a:prstGeom prst="rect">
            <a:avLst/>
          </a:prstGeom>
          <a:solidFill>
            <a:srgbClr val="5b9bd5"/>
          </a:solidFill>
          <a:ln w="12600">
            <a:solidFill>
              <a:srgbClr val="ffffff"/>
            </a:solidFill>
            <a:miter/>
          </a:ln>
        </p:spPr>
        <p:txBody>
          <a:bodyPr anchor="ctr" bIns="125640" lIns="125640" rIns="125640" tIns="125640"/>
          <a:p>
            <a:pPr algn="ctr">
              <a:lnSpc>
                <a:spcPct val="90000"/>
              </a:lnSpc>
            </a:pPr>
            <a:r>
              <a:rPr lang="lt-LT" sz="3300">
                <a:solidFill>
                  <a:srgbClr val="ffffff"/>
                </a:solidFill>
                <a:latin typeface="Calibri"/>
              </a:rPr>
              <a:t>4 sritis. Lyderystė ir vadyba (3.11)</a:t>
            </a:r>
            <a:endParaRPr/>
          </a:p>
        </p:txBody>
      </p:sp>
      <p:sp>
        <p:nvSpPr>
          <p:cNvPr id="93" name="TextShape 5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Žemiausiai įvertinta sritis</a:t>
            </a:r>
            <a:endParaRPr/>
          </a:p>
        </p:txBody>
      </p:sp>
      <p:sp>
        <p:nvSpPr>
          <p:cNvPr id="94" name="TextShape 6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/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Sričių lygių palyginimas</a:t>
            </a:r>
            <a:endParaRPr/>
          </a:p>
        </p:txBody>
      </p:sp>
      <p:graphicFrame>
        <p:nvGraphicFramePr>
          <p:cNvPr id="96" name="Chart 5"/>
          <p:cNvGraphicFramePr/>
          <p:nvPr/>
        </p:nvGraphicFramePr>
        <p:xfrm>
          <a:off x="3300480" y="1630800"/>
          <a:ext cx="7894080" cy="4547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97" name="Table 2"/>
          <p:cNvGraphicFramePr/>
          <p:nvPr/>
        </p:nvGraphicFramePr>
        <p:xfrm>
          <a:off x="880920" y="1790280"/>
          <a:ext cx="2260080" cy="4388760"/>
        </p:xfrm>
        <a:graphic>
          <a:graphicData uri="http://schemas.openxmlformats.org/drawingml/2006/table">
            <a:tbl>
              <a:tblPr/>
              <a:tblGrid>
                <a:gridCol w="1613880"/>
                <a:gridCol w="646200"/>
              </a:tblGrid>
              <a:tr h="749520"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lt-LT">
                          <a:solidFill>
                            <a:srgbClr val="000000"/>
                          </a:solidFill>
                          <a:latin typeface="Calibri"/>
                        </a:rPr>
                        <a:t>Sritis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lt-LT">
                          <a:solidFill>
                            <a:srgbClr val="000000"/>
                          </a:solidFill>
                          <a:latin typeface="Calibri"/>
                        </a:rPr>
                        <a:t>Lygis</a:t>
                      </a:r>
                      <a:endParaRPr/>
                    </a:p>
                  </a:txBody>
                  <a:tcPr/>
                </a:tc>
              </a:tr>
              <a:tr h="749520">
                <a:tc>
                  <a:txBody>
                    <a:bodyPr bIns="0" lIns="6120" rIns="6120" tIns="61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>
                          <a:solidFill>
                            <a:srgbClr val="000000"/>
                          </a:solidFill>
                          <a:latin typeface="Calibri"/>
                        </a:rPr>
                        <a:t>1 sritis. Rezultatai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lt-LT">
                          <a:solidFill>
                            <a:srgbClr val="000000"/>
                          </a:solidFill>
                          <a:latin typeface="Calibri"/>
                        </a:rPr>
                        <a:t>2.59</a:t>
                      </a:r>
                      <a:endParaRPr/>
                    </a:p>
                  </a:txBody>
                  <a:tcPr/>
                </a:tc>
              </a:tr>
              <a:tr h="1390680">
                <a:tc>
                  <a:txBody>
                    <a:bodyPr bIns="0" lIns="6120" rIns="6120" tIns="61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>
                          <a:solidFill>
                            <a:srgbClr val="000000"/>
                          </a:solidFill>
                          <a:latin typeface="Calibri"/>
                        </a:rPr>
                        <a:t>2 sritis. Ugdymas(is) ir mokinių patirtys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lt-LT">
                          <a:solidFill>
                            <a:srgbClr val="000000"/>
                          </a:solidFill>
                          <a:latin typeface="Calibri"/>
                        </a:rPr>
                        <a:t>3.15</a:t>
                      </a:r>
                      <a:endParaRPr/>
                    </a:p>
                  </a:txBody>
                  <a:tcPr/>
                </a:tc>
              </a:tr>
              <a:tr h="749520">
                <a:tc>
                  <a:txBody>
                    <a:bodyPr bIns="0" lIns="6120" rIns="6120" tIns="61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>
                          <a:solidFill>
                            <a:srgbClr val="000000"/>
                          </a:solidFill>
                          <a:latin typeface="Calibri"/>
                        </a:rPr>
                        <a:t>3 sritis. Ugdymo aplinkos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lt-LT">
                          <a:solidFill>
                            <a:srgbClr val="000000"/>
                          </a:solidFill>
                          <a:latin typeface="Calibri"/>
                        </a:rPr>
                        <a:t>3.11</a:t>
                      </a:r>
                      <a:endParaRPr/>
                    </a:p>
                  </a:txBody>
                  <a:tcPr/>
                </a:tc>
              </a:tr>
              <a:tr h="749520">
                <a:tc>
                  <a:txBody>
                    <a:bodyPr bIns="0" lIns="6120" rIns="6120" tIns="6120" wrap="none"/>
                    <a:p>
                      <a:pPr>
                        <a:lnSpc>
                          <a:spcPct val="100000"/>
                        </a:lnSpc>
                      </a:pPr>
                      <a:r>
                        <a:rPr lang="lt-LT">
                          <a:solidFill>
                            <a:srgbClr val="000000"/>
                          </a:solidFill>
                          <a:latin typeface="Calibri"/>
                        </a:rPr>
                        <a:t>4 sritis. Lyderystė ir vadyba</a:t>
                      </a:r>
                      <a:endParaRPr/>
                    </a:p>
                  </a:txBody>
                  <a:tcPr/>
                </a:tc>
                <a:tc>
                  <a:txBody>
                    <a:bodyPr anchor="ctr" bIns="0" lIns="6120" rIns="6120" tIns="6120" wrap="none"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lt-LT">
                          <a:solidFill>
                            <a:srgbClr val="000000"/>
                          </a:solidFill>
                          <a:latin typeface="Calibri"/>
                        </a:rPr>
                        <a:t>3.11</a:t>
                      </a:r>
                      <a:endParaRPr/>
                    </a:p>
                  </a:txBody>
                  <a:tcPr/>
                </a:tc>
              </a:tr>
            </a:tbl>
          </a:graphicData>
        </a:graphic>
      </p:graphicFrame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838080" y="257256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Temų lygių palyginimas</a:t>
            </a: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1 srities (Rezultatai) temų lygiai </a:t>
            </a:r>
            <a:endParaRPr/>
          </a:p>
        </p:txBody>
      </p:sp>
      <p:graphicFrame>
        <p:nvGraphicFramePr>
          <p:cNvPr id="100" name="Chart 3"/>
          <p:cNvGraphicFramePr/>
          <p:nvPr/>
        </p:nvGraphicFramePr>
        <p:xfrm>
          <a:off x="2435040" y="1500840"/>
          <a:ext cx="6728400" cy="4581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2 srities (Ugdymas(is) ir mokinių patirtys) temų lygiai </a:t>
            </a:r>
            <a:endParaRPr/>
          </a:p>
        </p:txBody>
      </p:sp>
      <p:graphicFrame>
        <p:nvGraphicFramePr>
          <p:cNvPr id="102" name="Chart 3"/>
          <p:cNvGraphicFramePr/>
          <p:nvPr/>
        </p:nvGraphicFramePr>
        <p:xfrm>
          <a:off x="1242360" y="1926360"/>
          <a:ext cx="9829440" cy="4285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lang="lt-LT" sz="4400">
                <a:solidFill>
                  <a:srgbClr val="000000"/>
                </a:solidFill>
                <a:latin typeface="Calibri Light"/>
              </a:rPr>
              <a:t>3 srities (Ugdymo aplinkos) temų lygiai </a:t>
            </a:r>
            <a:endParaRPr/>
          </a:p>
        </p:txBody>
      </p:sp>
      <p:graphicFrame>
        <p:nvGraphicFramePr>
          <p:cNvPr id="104" name="Chart 4"/>
          <p:cNvGraphicFramePr/>
          <p:nvPr/>
        </p:nvGraphicFramePr>
        <p:xfrm>
          <a:off x="1560600" y="1441080"/>
          <a:ext cx="8974800" cy="4849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